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920" userDrawn="1">
          <p15:clr>
            <a:srgbClr val="A4A3A4"/>
          </p15:clr>
        </p15:guide>
        <p15:guide id="3" pos="2352" userDrawn="1">
          <p15:clr>
            <a:srgbClr val="A4A3A4"/>
          </p15:clr>
        </p15:guide>
        <p15:guide id="4" pos="4032" userDrawn="1">
          <p15:clr>
            <a:srgbClr val="A4A3A4"/>
          </p15:clr>
        </p15:guide>
        <p15:guide id="5" pos="4464" userDrawn="1">
          <p15:clr>
            <a:srgbClr val="A4A3A4"/>
          </p15:clr>
        </p15:guide>
        <p15:guide id="6" orient="horz" pos="244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B99792-8BE8-A8EB-BE8D-E41AC500DBBB}" name="Noel Dufrene" initials="ND" userId="S::ndufrene@migrantclinician.org::131c83a1-d70b-4f56-8487-a9b39281de7c" providerId="AD"/>
  <p188:author id="{856C5DAC-E5F0-24A3-7CE8-D27D76A768C5}" name="Alma Galvan" initials="AG" userId="S::agalvan@migrantclinician.org::82bfc8be-73ed-4017-b250-fad6233e871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ises Arjona Jr" initials="MAJ" lastIdx="3" clrIdx="0">
    <p:extLst>
      <p:ext uri="{19B8F6BF-5375-455C-9EA6-DF929625EA0E}">
        <p15:presenceInfo xmlns:p15="http://schemas.microsoft.com/office/powerpoint/2012/main" userId="S::mariona@migrantclinician.org::a80d5cef-34f5-4625-8e1e-059da6cac246" providerId="AD"/>
      </p:ext>
    </p:extLst>
  </p:cmAuthor>
  <p:cmAuthor id="2" name="Alma Galvan" initials="AG" lastIdx="4" clrIdx="1">
    <p:extLst>
      <p:ext uri="{19B8F6BF-5375-455C-9EA6-DF929625EA0E}">
        <p15:presenceInfo xmlns:p15="http://schemas.microsoft.com/office/powerpoint/2012/main" userId="S::agalvan@migrantclinician.org::82bfc8be-73ed-4017-b250-fad6233e8710" providerId="AD"/>
      </p:ext>
    </p:extLst>
  </p:cmAuthor>
  <p:cmAuthor id="3" name="Noel Dufrene" initials="ND" lastIdx="9" clrIdx="2">
    <p:extLst>
      <p:ext uri="{19B8F6BF-5375-455C-9EA6-DF929625EA0E}">
        <p15:presenceInfo xmlns:p15="http://schemas.microsoft.com/office/powerpoint/2012/main" userId="S::ndufrene@migrantclinician.org::131c83a1-d70b-4f56-8487-a9b39281de7c" providerId="AD"/>
      </p:ext>
    </p:extLst>
  </p:cmAuthor>
  <p:cmAuthor id="4" name="Moises Arjona Jr" initials="MJ" lastIdx="3" clrIdx="3">
    <p:extLst>
      <p:ext uri="{19B8F6BF-5375-455C-9EA6-DF929625EA0E}">
        <p15:presenceInfo xmlns:p15="http://schemas.microsoft.com/office/powerpoint/2012/main" userId="S::marjona@migrantclinician.org::a80d5cef-34f5-4625-8e1e-059da6cac246" providerId="AD"/>
      </p:ext>
    </p:extLst>
  </p:cmAuthor>
  <p:cmAuthor id="5" name="Amy Liebman" initials="AL" lastIdx="8" clrIdx="4">
    <p:extLst>
      <p:ext uri="{19B8F6BF-5375-455C-9EA6-DF929625EA0E}">
        <p15:presenceInfo xmlns:p15="http://schemas.microsoft.com/office/powerpoint/2012/main" userId="S::aliebman@migrantclinician.org::59da9bd5-3b01-4476-8a94-d6cba23d62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997"/>
    <a:srgbClr val="F29D2C"/>
    <a:srgbClr val="0E5299"/>
    <a:srgbClr val="FFD243"/>
    <a:srgbClr val="549FEA"/>
    <a:srgbClr val="2F3492"/>
    <a:srgbClr val="69ABED"/>
    <a:srgbClr val="72B0EE"/>
    <a:srgbClr val="84BAF0"/>
    <a:srgbClr val="8EC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184570-E909-4BB5-BBEB-341884D860F1}" v="84" dt="2022-05-31T19:32:44.194"/>
    <p1510:client id="{ED0FD076-45C7-42D2-99C1-E09D5A385607}" vWet="4" dt="2022-05-31T17:32:40.6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1920"/>
        <p:guide pos="2352"/>
        <p:guide pos="4032"/>
        <p:guide pos="4464"/>
        <p:guide orient="horz" pos="244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1A2A1-49DD-4A62-9765-ACAB44B00788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2CE5F-867D-4C67-B4D0-A0B12BB2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8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7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2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78F4-9A08-431F-B491-7EFB91B99DFB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3" Type="http://schemas.openxmlformats.org/officeDocument/2006/relationships/image" Target="../media/image11.jpeg"/><Relationship Id="rId21" Type="http://schemas.openxmlformats.org/officeDocument/2006/relationships/image" Target="../media/image29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sky, ground, outdoor, person&#10;&#10;Description automatically generated">
            <a:extLst>
              <a:ext uri="{FF2B5EF4-FFF2-40B4-BE49-F238E27FC236}">
                <a16:creationId xmlns:a16="http://schemas.microsoft.com/office/drawing/2014/main" id="{42ADC207-3D30-4715-A8DF-BB62603FCA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6546" y="0"/>
            <a:ext cx="3371852" cy="468672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C91DD64-7D1C-451E-8C1E-F1856CD7D85A}"/>
              </a:ext>
            </a:extLst>
          </p:cNvPr>
          <p:cNvGrpSpPr/>
          <p:nvPr/>
        </p:nvGrpSpPr>
        <p:grpSpPr>
          <a:xfrm>
            <a:off x="454041" y="5756789"/>
            <a:ext cx="565114" cy="753066"/>
            <a:chOff x="593949" y="5126893"/>
            <a:chExt cx="676139" cy="901015"/>
          </a:xfrm>
        </p:grpSpPr>
        <p:pic>
          <p:nvPicPr>
            <p:cNvPr id="13" name="Picture 12" descr="A person wearing a mask&#10;&#10;Description automatically generated with medium confidence">
              <a:extLst>
                <a:ext uri="{FF2B5EF4-FFF2-40B4-BE49-F238E27FC236}">
                  <a16:creationId xmlns:a16="http://schemas.microsoft.com/office/drawing/2014/main" id="{53F6A97A-7F3B-4052-B321-BFC017807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420" y="5126893"/>
              <a:ext cx="641668" cy="84934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5AFF405-67C9-4D07-AE37-10D55DA3C91C}"/>
                </a:ext>
              </a:extLst>
            </p:cNvPr>
            <p:cNvSpPr/>
            <p:nvPr/>
          </p:nvSpPr>
          <p:spPr>
            <a:xfrm>
              <a:off x="593949" y="5784850"/>
              <a:ext cx="641668" cy="24305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80AC400D-F660-4D51-B47A-3A22B01C9133}"/>
              </a:ext>
            </a:extLst>
          </p:cNvPr>
          <p:cNvSpPr/>
          <p:nvPr/>
        </p:nvSpPr>
        <p:spPr>
          <a:xfrm>
            <a:off x="3314695" y="1"/>
            <a:ext cx="3371851" cy="909443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E25BEA7-74A3-426F-9423-80D6622F86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222" r="26222" b="42984"/>
          <a:stretch/>
        </p:blipFill>
        <p:spPr>
          <a:xfrm>
            <a:off x="6695733" y="4153719"/>
            <a:ext cx="3371852" cy="359071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38BBB72-9924-4B51-98AE-0EBBD037D7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5134" r="25085" b="44384"/>
          <a:stretch/>
        </p:blipFill>
        <p:spPr>
          <a:xfrm>
            <a:off x="6695734" y="4463697"/>
            <a:ext cx="3371851" cy="330925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E4A26E8-40C4-4F86-A709-BE045139E941}"/>
              </a:ext>
            </a:extLst>
          </p:cNvPr>
          <p:cNvSpPr txBox="1"/>
          <p:nvPr/>
        </p:nvSpPr>
        <p:spPr>
          <a:xfrm>
            <a:off x="482277" y="279752"/>
            <a:ext cx="2346326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600" b="1">
                <a:solidFill>
                  <a:srgbClr val="0E5299"/>
                </a:solidFill>
              </a:rPr>
              <a:t>VAKSEN KONT COVID-19 YO SAN DANJE EPI YO EFIKAS</a:t>
            </a:r>
            <a:endParaRPr lang="es-ES" sz="1600" b="1">
              <a:solidFill>
                <a:srgbClr val="0E5299"/>
              </a:solidFill>
              <a:cs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A2A665-5AAE-4FD9-AF6A-A2F5AE72E475}"/>
              </a:ext>
            </a:extLst>
          </p:cNvPr>
          <p:cNvGrpSpPr/>
          <p:nvPr/>
        </p:nvGrpSpPr>
        <p:grpSpPr>
          <a:xfrm>
            <a:off x="7205443" y="5766972"/>
            <a:ext cx="2334057" cy="1229325"/>
            <a:chOff x="7204214" y="5906241"/>
            <a:chExt cx="2334057" cy="12293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5F4A01-344D-4EE3-A0A1-9301F64A6BB1}"/>
                </a:ext>
              </a:extLst>
            </p:cNvPr>
            <p:cNvSpPr txBox="1"/>
            <p:nvPr/>
          </p:nvSpPr>
          <p:spPr>
            <a:xfrm>
              <a:off x="7287073" y="5973364"/>
              <a:ext cx="2168338" cy="113261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,Sans-Serif" panose="05000000000000000000" pitchFamily="2" charset="2"/>
                <a:buChar char="ü"/>
              </a:pPr>
              <a:r>
                <a:rPr lang="en-US" sz="1600" b="1">
                  <a:solidFill>
                    <a:schemeClr val="bg1"/>
                  </a:solidFill>
                  <a:ea typeface="+mn-lt"/>
                  <a:cs typeface="+mn-lt"/>
                </a:rPr>
                <a:t>Al </a:t>
              </a:r>
              <a:r>
                <a:rPr lang="en-US" sz="1600" b="1" err="1">
                  <a:solidFill>
                    <a:schemeClr val="bg1"/>
                  </a:solidFill>
                  <a:ea typeface="+mn-lt"/>
                  <a:cs typeface="+mn-lt"/>
                </a:rPr>
                <a:t>pran</a:t>
              </a:r>
              <a:r>
                <a:rPr lang="en-US" sz="1600" b="1">
                  <a:solidFill>
                    <a:schemeClr val="bg1"/>
                  </a:solidFill>
                  <a:ea typeface="+mn-lt"/>
                  <a:cs typeface="+mn-lt"/>
                </a:rPr>
                <a:t> </a:t>
              </a:r>
              <a:r>
                <a:rPr lang="en-US" sz="1600" b="1" err="1">
                  <a:solidFill>
                    <a:schemeClr val="bg1"/>
                  </a:solidFill>
                  <a:ea typeface="+mn-lt"/>
                  <a:cs typeface="+mn-lt"/>
                </a:rPr>
                <a:t>vaksen</a:t>
              </a:r>
              <a:r>
                <a:rPr lang="en-US" sz="1600" b="1">
                  <a:solidFill>
                    <a:schemeClr val="bg1"/>
                  </a:solidFill>
                  <a:ea typeface="+mn-lt"/>
                  <a:cs typeface="+mn-lt"/>
                </a:rPr>
                <a:t> an!</a:t>
              </a:r>
              <a:endParaRPr lang="en-US" sz="1600">
                <a:solidFill>
                  <a:schemeClr val="bg1"/>
                </a:solidFill>
                <a:ea typeface="+mn-lt"/>
                <a:cs typeface="+mn-lt"/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>
                  <a:solidFill>
                    <a:schemeClr val="bg1"/>
                  </a:solidFill>
                </a:rPr>
                <a:t>Mete yon mask</a:t>
              </a: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 err="1">
                  <a:solidFill>
                    <a:schemeClr val="bg1"/>
                  </a:solidFill>
                </a:rPr>
                <a:t>Distans</a:t>
              </a:r>
              <a:r>
                <a:rPr lang="en-US" sz="1600" b="1">
                  <a:solidFill>
                    <a:schemeClr val="bg1"/>
                  </a:solidFill>
                </a:rPr>
                <a:t> </a:t>
              </a:r>
              <a:r>
                <a:rPr lang="en-US" sz="1600" b="1" err="1">
                  <a:solidFill>
                    <a:schemeClr val="bg1"/>
                  </a:solidFill>
                </a:rPr>
                <a:t>Sosyal</a:t>
              </a:r>
              <a:endParaRPr lang="en-US" sz="1600" b="1">
                <a:solidFill>
                  <a:schemeClr val="bg1"/>
                </a:solidFill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>
                  <a:solidFill>
                    <a:schemeClr val="bg1"/>
                  </a:solidFill>
                  <a:cs typeface="Calibri"/>
                </a:rPr>
                <a:t>Lave men </a:t>
              </a:r>
              <a:r>
                <a:rPr lang="en-US" sz="1600" b="1" err="1">
                  <a:solidFill>
                    <a:schemeClr val="bg1"/>
                  </a:solidFill>
                  <a:cs typeface="Calibri"/>
                </a:rPr>
                <a:t>ou</a:t>
              </a:r>
              <a:endParaRPr lang="en-US" sz="1600" b="1">
                <a:solidFill>
                  <a:schemeClr val="bg1"/>
                </a:solidFill>
                <a:cs typeface="Calibri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5094B6B-EDAB-4DA8-AA65-B105A3E353A4}"/>
                </a:ext>
              </a:extLst>
            </p:cNvPr>
            <p:cNvCxnSpPr>
              <a:cxnSpLocks/>
            </p:cNvCxnSpPr>
            <p:nvPr/>
          </p:nvCxnSpPr>
          <p:spPr>
            <a:xfrm>
              <a:off x="7204214" y="5906241"/>
              <a:ext cx="233405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773363D-349F-4B39-BF85-09242992255E}"/>
                </a:ext>
              </a:extLst>
            </p:cNvPr>
            <p:cNvCxnSpPr>
              <a:cxnSpLocks/>
            </p:cNvCxnSpPr>
            <p:nvPr/>
          </p:nvCxnSpPr>
          <p:spPr>
            <a:xfrm>
              <a:off x="7204214" y="7135566"/>
              <a:ext cx="233405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7B8E400-F5C5-42FB-988E-939361ED1137}"/>
              </a:ext>
            </a:extLst>
          </p:cNvPr>
          <p:cNvSpPr txBox="1"/>
          <p:nvPr/>
        </p:nvSpPr>
        <p:spPr>
          <a:xfrm>
            <a:off x="3573007" y="303726"/>
            <a:ext cx="2862036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b="1" err="1">
                <a:solidFill>
                  <a:schemeClr val="bg1"/>
                </a:solidFill>
              </a:rPr>
              <a:t>Kòman</a:t>
            </a:r>
            <a:r>
              <a:rPr lang="es-ES" b="1">
                <a:solidFill>
                  <a:schemeClr val="bg1"/>
                </a:solidFill>
              </a:rPr>
              <a:t> </a:t>
            </a:r>
            <a:r>
              <a:rPr lang="es-ES" b="1" err="1">
                <a:solidFill>
                  <a:schemeClr val="bg1"/>
                </a:solidFill>
              </a:rPr>
              <a:t>mwen</a:t>
            </a:r>
            <a:r>
              <a:rPr lang="es-ES" b="1">
                <a:solidFill>
                  <a:schemeClr val="bg1"/>
                </a:solidFill>
              </a:rPr>
              <a:t> </a:t>
            </a:r>
            <a:r>
              <a:rPr lang="es-ES" b="1" err="1">
                <a:solidFill>
                  <a:schemeClr val="bg1"/>
                </a:solidFill>
              </a:rPr>
              <a:t>kapab</a:t>
            </a:r>
            <a:r>
              <a:rPr lang="es-ES" b="1">
                <a:solidFill>
                  <a:schemeClr val="bg1"/>
                </a:solidFill>
              </a:rPr>
              <a:t> </a:t>
            </a:r>
            <a:r>
              <a:rPr lang="es-ES" b="1" err="1">
                <a:solidFill>
                  <a:schemeClr val="bg1"/>
                </a:solidFill>
              </a:rPr>
              <a:t>jwenn</a:t>
            </a:r>
            <a:r>
              <a:rPr lang="es-ES" b="1">
                <a:solidFill>
                  <a:schemeClr val="bg1"/>
                </a:solidFill>
              </a:rPr>
              <a:t> </a:t>
            </a:r>
            <a:r>
              <a:rPr lang="es-ES" b="1" err="1">
                <a:solidFill>
                  <a:schemeClr val="bg1"/>
                </a:solidFill>
              </a:rPr>
              <a:t>Vaksen</a:t>
            </a:r>
            <a:r>
              <a:rPr lang="es-ES" b="1">
                <a:solidFill>
                  <a:schemeClr val="bg1"/>
                </a:solidFill>
              </a:rPr>
              <a:t> </a:t>
            </a:r>
            <a:r>
              <a:rPr lang="es-ES" b="1" err="1">
                <a:solidFill>
                  <a:schemeClr val="bg1"/>
                </a:solidFill>
              </a:rPr>
              <a:t>kont</a:t>
            </a:r>
            <a:r>
              <a:rPr lang="es-ES" b="1">
                <a:solidFill>
                  <a:schemeClr val="bg1"/>
                </a:solidFill>
              </a:rPr>
              <a:t> COVID-19?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A4E983-9F63-4335-862E-7EB57F6D2A96}"/>
              </a:ext>
            </a:extLst>
          </p:cNvPr>
          <p:cNvSpPr txBox="1"/>
          <p:nvPr/>
        </p:nvSpPr>
        <p:spPr>
          <a:xfrm>
            <a:off x="3666050" y="1062739"/>
            <a:ext cx="2556452" cy="267765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1200"/>
              </a:spcAft>
              <a:buClr>
                <a:srgbClr val="FFC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1200" b="1" err="1">
                <a:ea typeface="+mn-lt"/>
                <a:cs typeface="+mn-lt"/>
              </a:rPr>
              <a:t>Kontakte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depatman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sante</a:t>
            </a:r>
            <a:r>
              <a:rPr lang="en-US" sz="1200" b="1">
                <a:ea typeface="+mn-lt"/>
                <a:cs typeface="+mn-lt"/>
              </a:rPr>
              <a:t> ki nan </a:t>
            </a:r>
            <a:r>
              <a:rPr lang="en-US" sz="1200" b="1" err="1">
                <a:ea typeface="+mn-lt"/>
                <a:cs typeface="+mn-lt"/>
              </a:rPr>
              <a:t>zòn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ou</a:t>
            </a:r>
            <a:r>
              <a:rPr lang="en-US" sz="1200" b="1">
                <a:ea typeface="+mn-lt"/>
                <a:cs typeface="+mn-lt"/>
              </a:rPr>
              <a:t> an </a:t>
            </a:r>
            <a:r>
              <a:rPr lang="en-US" sz="1200" b="1" err="1">
                <a:ea typeface="+mn-lt"/>
                <a:cs typeface="+mn-lt"/>
              </a:rPr>
              <a:t>pou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pran</a:t>
            </a:r>
            <a:r>
              <a:rPr lang="en-US" sz="1200" b="1">
                <a:ea typeface="+mn-lt"/>
                <a:cs typeface="+mn-lt"/>
              </a:rPr>
              <a:t> yon </a:t>
            </a:r>
            <a:r>
              <a:rPr lang="en-US" sz="1200" b="1" err="1">
                <a:ea typeface="+mn-lt"/>
                <a:cs typeface="+mn-lt"/>
              </a:rPr>
              <a:t>randevou</a:t>
            </a:r>
            <a:r>
              <a:rPr lang="en-US" sz="1200" b="1">
                <a:ea typeface="+mn-lt"/>
                <a:cs typeface="+mn-lt"/>
              </a:rPr>
              <a:t> </a:t>
            </a:r>
            <a:br>
              <a:rPr lang="en-US" sz="1200" b="1">
                <a:ea typeface="+mn-lt"/>
                <a:cs typeface="+mn-lt"/>
              </a:rPr>
            </a:br>
            <a:r>
              <a:rPr lang="en-US" sz="1200" err="1">
                <a:ea typeface="+mn-lt"/>
                <a:cs typeface="+mn-lt"/>
              </a:rPr>
              <a:t>oswa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mande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>
                <a:ea typeface="+mn-lt"/>
                <a:cs typeface="+mn-lt"/>
              </a:rPr>
              <a:t> ki </a:t>
            </a:r>
            <a:r>
              <a:rPr lang="en-US" sz="1200" err="1">
                <a:ea typeface="+mn-lt"/>
                <a:cs typeface="+mn-lt"/>
              </a:rPr>
              <a:t>kote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klinik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mobil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pou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vaksen</a:t>
            </a:r>
            <a:r>
              <a:rPr lang="en-US" sz="1200">
                <a:ea typeface="+mn-lt"/>
                <a:cs typeface="+mn-lt"/>
              </a:rPr>
              <a:t> an ye. </a:t>
            </a:r>
          </a:p>
          <a:p>
            <a:pPr marL="171450" indent="-171450">
              <a:spcAft>
                <a:spcPts val="1200"/>
              </a:spcAft>
              <a:buClr>
                <a:srgbClr val="FFC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1200" b="1" err="1">
                <a:ea typeface="+mn-lt"/>
                <a:cs typeface="+mn-lt"/>
              </a:rPr>
              <a:t>Verifye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avèk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famasi</a:t>
            </a:r>
            <a:r>
              <a:rPr lang="en-US" sz="1200" b="1">
                <a:ea typeface="+mn-lt"/>
                <a:cs typeface="+mn-lt"/>
              </a:rPr>
              <a:t> ki nan </a:t>
            </a:r>
            <a:r>
              <a:rPr lang="en-US" sz="1200" b="1" err="1">
                <a:ea typeface="+mn-lt"/>
                <a:cs typeface="+mn-lt"/>
              </a:rPr>
              <a:t>zòn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ou</a:t>
            </a:r>
            <a:r>
              <a:rPr lang="en-US" sz="1200" b="1">
                <a:ea typeface="+mn-lt"/>
                <a:cs typeface="+mn-lt"/>
              </a:rPr>
              <a:t> an. </a:t>
            </a:r>
            <a:br>
              <a:rPr lang="en-US" sz="1200" b="1">
                <a:ea typeface="+mn-lt"/>
                <a:cs typeface="+mn-lt"/>
              </a:rPr>
            </a:br>
            <a:r>
              <a:rPr lang="es-ES" sz="1200">
                <a:ea typeface="+mn-lt"/>
                <a:cs typeface="+mn-lt"/>
              </a:rPr>
              <a:t>Gen </a:t>
            </a:r>
            <a:r>
              <a:rPr lang="es-ES" sz="1200" err="1">
                <a:ea typeface="+mn-lt"/>
                <a:cs typeface="+mn-lt"/>
              </a:rPr>
              <a:t>chans</a:t>
            </a:r>
            <a:r>
              <a:rPr lang="es-ES" sz="1200">
                <a:ea typeface="+mn-lt"/>
                <a:cs typeface="+mn-lt"/>
              </a:rPr>
              <a:t> </a:t>
            </a:r>
            <a:r>
              <a:rPr lang="es-ES" sz="1200" err="1">
                <a:ea typeface="+mn-lt"/>
                <a:cs typeface="+mn-lt"/>
              </a:rPr>
              <a:t>pou</a:t>
            </a:r>
            <a:r>
              <a:rPr lang="es-ES" sz="1200">
                <a:ea typeface="+mn-lt"/>
                <a:cs typeface="+mn-lt"/>
              </a:rPr>
              <a:t> yo </a:t>
            </a:r>
            <a:r>
              <a:rPr lang="es-ES" sz="1200" err="1">
                <a:ea typeface="+mn-lt"/>
                <a:cs typeface="+mn-lt"/>
              </a:rPr>
              <a:t>ofri</a:t>
            </a:r>
            <a:r>
              <a:rPr lang="es-ES" sz="1200">
                <a:ea typeface="+mn-lt"/>
                <a:cs typeface="+mn-lt"/>
              </a:rPr>
              <a:t> </a:t>
            </a:r>
            <a:r>
              <a:rPr lang="es-ES" sz="1200" err="1">
                <a:ea typeface="+mn-lt"/>
                <a:cs typeface="+mn-lt"/>
              </a:rPr>
              <a:t>vaksen</a:t>
            </a:r>
            <a:r>
              <a:rPr lang="es-ES" sz="1200">
                <a:ea typeface="+mn-lt"/>
                <a:cs typeface="+mn-lt"/>
              </a:rPr>
              <a:t> yo. </a:t>
            </a:r>
            <a:endParaRPr lang="en-US" sz="1200">
              <a:ea typeface="+mn-lt"/>
              <a:cs typeface="+mn-lt"/>
            </a:endParaRPr>
          </a:p>
          <a:p>
            <a:pPr marL="171450" indent="-171450">
              <a:spcAft>
                <a:spcPts val="1200"/>
              </a:spcAft>
              <a:buClr>
                <a:srgbClr val="FFC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1200" b="1" err="1">
                <a:ea typeface="+mn-lt"/>
                <a:cs typeface="+mn-lt"/>
              </a:rPr>
              <a:t>Kontakte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depatman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sante</a:t>
            </a:r>
            <a:r>
              <a:rPr lang="en-US" sz="1200" b="1">
                <a:ea typeface="+mn-lt"/>
                <a:cs typeface="+mn-lt"/>
              </a:rPr>
              <a:t> ki nan </a:t>
            </a:r>
            <a:r>
              <a:rPr lang="en-US" sz="1200" b="1" err="1">
                <a:ea typeface="+mn-lt"/>
                <a:cs typeface="+mn-lt"/>
              </a:rPr>
              <a:t>zòn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ou</a:t>
            </a:r>
            <a:r>
              <a:rPr lang="en-US" sz="1200" b="1">
                <a:ea typeface="+mn-lt"/>
                <a:cs typeface="+mn-lt"/>
              </a:rPr>
              <a:t> an </a:t>
            </a:r>
            <a:r>
              <a:rPr lang="en-US" sz="1200" b="1" err="1">
                <a:ea typeface="+mn-lt"/>
                <a:cs typeface="+mn-lt"/>
              </a:rPr>
              <a:t>pou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pran</a:t>
            </a:r>
            <a:r>
              <a:rPr lang="en-US" sz="1200" b="1">
                <a:ea typeface="+mn-lt"/>
                <a:cs typeface="+mn-lt"/>
              </a:rPr>
              <a:t> yon </a:t>
            </a:r>
            <a:r>
              <a:rPr lang="en-US" sz="1200" b="1" err="1">
                <a:ea typeface="+mn-lt"/>
                <a:cs typeface="+mn-lt"/>
              </a:rPr>
              <a:t>randevou</a:t>
            </a:r>
            <a:r>
              <a:rPr lang="en-US" sz="1200" b="1">
                <a:ea typeface="+mn-lt"/>
                <a:cs typeface="+mn-lt"/>
              </a:rPr>
              <a:t>. </a:t>
            </a:r>
          </a:p>
          <a:p>
            <a:pPr marL="171450" indent="-171450">
              <a:spcAft>
                <a:spcPts val="1200"/>
              </a:spcAft>
              <a:buClr>
                <a:srgbClr val="FFC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1200" b="1">
                <a:ea typeface="+mn-lt"/>
                <a:cs typeface="+mn-lt"/>
              </a:rPr>
              <a:t>Pale </a:t>
            </a:r>
            <a:r>
              <a:rPr lang="en-US" sz="1200" b="1" err="1">
                <a:ea typeface="+mn-lt"/>
                <a:cs typeface="+mn-lt"/>
              </a:rPr>
              <a:t>avèk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patwon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ou</a:t>
            </a:r>
            <a:r>
              <a:rPr lang="en-US" sz="1200" b="1">
                <a:ea typeface="+mn-lt"/>
                <a:cs typeface="+mn-lt"/>
              </a:rPr>
              <a:t> an sou </a:t>
            </a:r>
            <a:r>
              <a:rPr lang="en-US" sz="1200" b="1" err="1">
                <a:ea typeface="+mn-lt"/>
                <a:cs typeface="+mn-lt"/>
              </a:rPr>
              <a:t>fason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ou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kapab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jwenn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vaksen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kont</a:t>
            </a:r>
            <a:r>
              <a:rPr lang="en-US" sz="1200" b="1">
                <a:ea typeface="+mn-lt"/>
                <a:cs typeface="+mn-lt"/>
              </a:rPr>
              <a:t> COVID-19 la.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>
                <a:ea typeface="+mn-lt"/>
                <a:cs typeface="+mn-lt"/>
              </a:rPr>
              <a:t> ka </a:t>
            </a:r>
            <a:r>
              <a:rPr lang="en-US" sz="1200" err="1">
                <a:ea typeface="+mn-lt"/>
                <a:cs typeface="+mn-lt"/>
              </a:rPr>
              <a:t>ede</a:t>
            </a:r>
            <a:r>
              <a:rPr lang="en-US" sz="1200">
                <a:ea typeface="+mn-lt"/>
                <a:cs typeface="+mn-lt"/>
              </a:rPr>
              <a:t> w nan </a:t>
            </a:r>
            <a:r>
              <a:rPr lang="en-US" sz="1200" err="1">
                <a:ea typeface="+mn-lt"/>
                <a:cs typeface="+mn-lt"/>
              </a:rPr>
              <a:t>aranjman</a:t>
            </a:r>
            <a:r>
              <a:rPr lang="en-US" sz="1200">
                <a:ea typeface="+mn-lt"/>
                <a:cs typeface="+mn-lt"/>
              </a:rPr>
              <a:t> w ap </a:t>
            </a:r>
            <a:r>
              <a:rPr lang="en-US" sz="1200" err="1">
                <a:ea typeface="+mn-lt"/>
                <a:cs typeface="+mn-lt"/>
              </a:rPr>
              <a:t>fè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pou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pran</a:t>
            </a:r>
            <a:r>
              <a:rPr lang="en-US" sz="1200">
                <a:ea typeface="+mn-lt"/>
                <a:cs typeface="+mn-lt"/>
              </a:rPr>
              <a:t> yon </a:t>
            </a:r>
            <a:r>
              <a:rPr lang="en-US" sz="1200" err="1">
                <a:ea typeface="+mn-lt"/>
                <a:cs typeface="+mn-lt"/>
              </a:rPr>
              <a:t>vaksen</a:t>
            </a:r>
            <a:r>
              <a:rPr lang="en-US" sz="1200">
                <a:ea typeface="+mn-lt"/>
                <a:cs typeface="+mn-lt"/>
              </a:rPr>
              <a:t>.</a:t>
            </a:r>
            <a:endParaRPr lang="en-US" sz="1200">
              <a:cs typeface="Calibri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6833B9E-E49C-4329-9D8D-978623D904FE}"/>
              </a:ext>
            </a:extLst>
          </p:cNvPr>
          <p:cNvGrpSpPr/>
          <p:nvPr/>
        </p:nvGrpSpPr>
        <p:grpSpPr>
          <a:xfrm>
            <a:off x="3652352" y="3846084"/>
            <a:ext cx="2691718" cy="294196"/>
            <a:chOff x="3652352" y="4738649"/>
            <a:chExt cx="2691718" cy="2941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412BEDF-938B-4552-A838-8D513795A6C4}"/>
                </a:ext>
              </a:extLst>
            </p:cNvPr>
            <p:cNvSpPr txBox="1"/>
            <p:nvPr/>
          </p:nvSpPr>
          <p:spPr>
            <a:xfrm>
              <a:off x="3705980" y="4738649"/>
              <a:ext cx="2584462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ES" sz="1600" b="1"/>
                <a:t>Pou w </a:t>
              </a:r>
              <a:r>
                <a:rPr lang="es-ES" sz="1600" b="1" err="1"/>
                <a:t>jwenn</a:t>
              </a:r>
              <a:r>
                <a:rPr lang="es-ES" sz="1600" b="1"/>
                <a:t> plis </a:t>
              </a:r>
              <a:r>
                <a:rPr lang="es-ES" sz="1600" b="1" err="1"/>
                <a:t>enfòmasyon</a:t>
              </a:r>
              <a:endParaRPr lang="en-US" sz="160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1B9FDB4-492B-471F-AA2B-648877AF1225}"/>
                </a:ext>
              </a:extLst>
            </p:cNvPr>
            <p:cNvCxnSpPr>
              <a:cxnSpLocks/>
            </p:cNvCxnSpPr>
            <p:nvPr/>
          </p:nvCxnSpPr>
          <p:spPr>
            <a:xfrm>
              <a:off x="3652352" y="5032845"/>
              <a:ext cx="2691718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D06FD5C7-82A7-4814-91FD-962FC0EC1877}"/>
              </a:ext>
            </a:extLst>
          </p:cNvPr>
          <p:cNvSpPr/>
          <p:nvPr/>
        </p:nvSpPr>
        <p:spPr>
          <a:xfrm>
            <a:off x="0" y="3090837"/>
            <a:ext cx="3314693" cy="388817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6CE72B4-5053-434F-BAD0-E2473CB6CA17}"/>
              </a:ext>
            </a:extLst>
          </p:cNvPr>
          <p:cNvSpPr txBox="1"/>
          <p:nvPr/>
        </p:nvSpPr>
        <p:spPr>
          <a:xfrm>
            <a:off x="509285" y="3166163"/>
            <a:ext cx="2292310" cy="2492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b="1">
                <a:solidFill>
                  <a:schemeClr val="bg1"/>
                </a:solidFill>
                <a:cs typeface="Calibri"/>
              </a:rPr>
              <a:t>Rekòmandasyon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0C75D11-FA61-4138-BC13-F55508F61B3B}"/>
              </a:ext>
            </a:extLst>
          </p:cNvPr>
          <p:cNvSpPr txBox="1"/>
          <p:nvPr/>
        </p:nvSpPr>
        <p:spPr>
          <a:xfrm>
            <a:off x="323765" y="3571352"/>
            <a:ext cx="2900507" cy="233140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50" err="1">
                <a:cs typeface="Calibri"/>
              </a:rPr>
              <a:t>Pran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vaksen</a:t>
            </a:r>
            <a:r>
              <a:rPr lang="en-US" sz="1150">
                <a:cs typeface="Calibri"/>
              </a:rPr>
              <a:t> an. </a:t>
            </a:r>
            <a:r>
              <a:rPr lang="en-US" sz="1150" err="1">
                <a:cs typeface="Calibri"/>
              </a:rPr>
              <a:t>Pran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vaksen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rapèl</a:t>
            </a:r>
            <a:r>
              <a:rPr lang="en-US" sz="1150">
                <a:cs typeface="Calibri"/>
              </a:rPr>
              <a:t> la.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50" err="1">
                <a:cs typeface="Calibri"/>
              </a:rPr>
              <a:t>Fè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fanmi</a:t>
            </a:r>
            <a:r>
              <a:rPr lang="en-US" sz="1150">
                <a:cs typeface="Calibri"/>
              </a:rPr>
              <a:t> w </a:t>
            </a:r>
            <a:r>
              <a:rPr lang="en-US" sz="1150" err="1">
                <a:cs typeface="Calibri"/>
              </a:rPr>
              <a:t>vaksine</a:t>
            </a:r>
            <a:r>
              <a:rPr lang="en-US" sz="1150">
                <a:cs typeface="Calibri"/>
              </a:rPr>
              <a:t> epi </a:t>
            </a:r>
            <a:r>
              <a:rPr lang="en-US" sz="1150" err="1">
                <a:cs typeface="Calibri"/>
              </a:rPr>
              <a:t>pran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vaksen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rapèl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yo</a:t>
            </a:r>
            <a:r>
              <a:rPr lang="en-US" sz="1150">
                <a:cs typeface="Calibri"/>
              </a:rPr>
              <a:t>.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50" err="1">
                <a:cs typeface="Calibri"/>
              </a:rPr>
              <a:t>Nou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rekòmande</a:t>
            </a:r>
            <a:r>
              <a:rPr lang="en-US" sz="1150">
                <a:cs typeface="Calibri"/>
              </a:rPr>
              <a:t> Pfizer </a:t>
            </a:r>
            <a:r>
              <a:rPr lang="en-US" sz="1150" err="1">
                <a:cs typeface="Calibri"/>
              </a:rPr>
              <a:t>oswa</a:t>
            </a:r>
            <a:r>
              <a:rPr lang="en-US" sz="1150">
                <a:cs typeface="Calibri"/>
              </a:rPr>
              <a:t> Moderna </a:t>
            </a:r>
            <a:r>
              <a:rPr lang="en-US" sz="1150" err="1">
                <a:cs typeface="Calibri"/>
              </a:rPr>
              <a:t>lè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ou</a:t>
            </a:r>
            <a:r>
              <a:rPr lang="en-US" sz="1150">
                <a:cs typeface="Calibri"/>
              </a:rPr>
              <a:t> gen </a:t>
            </a:r>
            <a:r>
              <a:rPr lang="en-US" sz="1150" err="1">
                <a:cs typeface="Calibri"/>
              </a:rPr>
              <a:t>chwa</a:t>
            </a:r>
            <a:r>
              <a:rPr lang="en-US" sz="1150">
                <a:cs typeface="Calibri"/>
              </a:rPr>
              <a:t>.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50">
                <a:cs typeface="Calibri"/>
              </a:rPr>
              <a:t>Mete yon mask </a:t>
            </a:r>
            <a:r>
              <a:rPr lang="en-US" sz="1150" err="1">
                <a:cs typeface="Calibri"/>
              </a:rPr>
              <a:t>lè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ou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deyò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menm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lè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ou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ajou</a:t>
            </a:r>
            <a:r>
              <a:rPr lang="en-US" sz="1150">
                <a:cs typeface="Calibri"/>
              </a:rPr>
              <a:t> nan </a:t>
            </a:r>
            <a:r>
              <a:rPr lang="en-US" sz="1150" err="1">
                <a:cs typeface="Calibri"/>
              </a:rPr>
              <a:t>vaksen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yo</a:t>
            </a:r>
            <a:r>
              <a:rPr lang="en-US" sz="1150">
                <a:cs typeface="Calibri"/>
              </a:rPr>
              <a:t>. Epi, mete yon mask nan </a:t>
            </a:r>
            <a:r>
              <a:rPr lang="en-US" sz="1150" err="1">
                <a:cs typeface="Calibri"/>
              </a:rPr>
              <a:t>figi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ou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lè</a:t>
            </a:r>
            <a:r>
              <a:rPr lang="en-US" sz="1150">
                <a:cs typeface="Calibri"/>
              </a:rPr>
              <a:t> w nan </a:t>
            </a:r>
            <a:r>
              <a:rPr lang="en-US" sz="1150" err="1">
                <a:cs typeface="Calibri"/>
              </a:rPr>
              <a:t>espas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deyò</a:t>
            </a:r>
            <a:r>
              <a:rPr lang="en-US" sz="1150">
                <a:cs typeface="Calibri"/>
              </a:rPr>
              <a:t> ki gen </a:t>
            </a:r>
            <a:r>
              <a:rPr lang="en-US" sz="1150" err="1">
                <a:cs typeface="Calibri"/>
              </a:rPr>
              <a:t>anpil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moun</a:t>
            </a:r>
            <a:r>
              <a:rPr lang="en-US" sz="1150">
                <a:cs typeface="Calibri"/>
              </a:rPr>
              <a:t>. 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50">
                <a:cs typeface="Calibri"/>
              </a:rPr>
              <a:t>Si </a:t>
            </a:r>
            <a:r>
              <a:rPr lang="en-US" sz="1150" err="1">
                <a:cs typeface="Calibri"/>
              </a:rPr>
              <a:t>ou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ajou</a:t>
            </a:r>
            <a:r>
              <a:rPr lang="en-US" sz="1150">
                <a:cs typeface="Calibri"/>
              </a:rPr>
              <a:t> nan </a:t>
            </a:r>
            <a:r>
              <a:rPr lang="en-US" sz="1150" err="1">
                <a:cs typeface="Calibri"/>
              </a:rPr>
              <a:t>vaksen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yo</a:t>
            </a:r>
            <a:r>
              <a:rPr lang="en-US" sz="1150">
                <a:cs typeface="Calibri"/>
              </a:rPr>
              <a:t> epi </a:t>
            </a:r>
            <a:r>
              <a:rPr lang="en-US" sz="1150" err="1">
                <a:cs typeface="Calibri"/>
              </a:rPr>
              <a:t>ou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te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ekspoze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ak</a:t>
            </a:r>
            <a:r>
              <a:rPr lang="en-US" sz="1150">
                <a:cs typeface="Calibri"/>
              </a:rPr>
              <a:t> COVID-19 </a:t>
            </a:r>
            <a:r>
              <a:rPr lang="en-US" sz="1150" err="1">
                <a:cs typeface="Calibri"/>
              </a:rPr>
              <a:t>suiv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rekòmandasyon</a:t>
            </a:r>
            <a:r>
              <a:rPr lang="en-US" sz="1150">
                <a:cs typeface="Calibri"/>
              </a:rPr>
              <a:t> CDC </a:t>
            </a:r>
            <a:r>
              <a:rPr lang="en-US" sz="1150" err="1">
                <a:cs typeface="Calibri"/>
              </a:rPr>
              <a:t>yo</a:t>
            </a:r>
            <a:r>
              <a:rPr lang="en-US" sz="1150">
                <a:cs typeface="Calibri"/>
              </a:rPr>
              <a:t>, epi </a:t>
            </a:r>
            <a:r>
              <a:rPr lang="en-US" sz="1150" err="1">
                <a:cs typeface="Calibri"/>
              </a:rPr>
              <a:t>fè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tès</a:t>
            </a:r>
            <a:r>
              <a:rPr lang="en-US" sz="1150">
                <a:cs typeface="Calibri"/>
              </a:rPr>
              <a:t> la 5 </a:t>
            </a:r>
            <a:r>
              <a:rPr lang="en-US" sz="1150" err="1">
                <a:cs typeface="Calibri"/>
              </a:rPr>
              <a:t>jiska</a:t>
            </a:r>
            <a:r>
              <a:rPr lang="en-US" sz="1150">
                <a:cs typeface="Calibri"/>
              </a:rPr>
              <a:t> 7 </a:t>
            </a:r>
            <a:r>
              <a:rPr lang="en-US" sz="1150" err="1">
                <a:cs typeface="Calibri"/>
              </a:rPr>
              <a:t>jou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apre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ou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te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ekspoze</a:t>
            </a:r>
            <a:r>
              <a:rPr lang="en-US" sz="1150">
                <a:cs typeface="Calibri"/>
              </a:rPr>
              <a:t>.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endParaRPr lang="en-US" sz="1150">
              <a:cs typeface="Calibri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3BD4A0-DEEA-4C27-896B-073409BC72F6}"/>
              </a:ext>
            </a:extLst>
          </p:cNvPr>
          <p:cNvCxnSpPr>
            <a:cxnSpLocks/>
          </p:cNvCxnSpPr>
          <p:nvPr/>
        </p:nvCxnSpPr>
        <p:spPr>
          <a:xfrm>
            <a:off x="3685749" y="7126764"/>
            <a:ext cx="26869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F6D7C19-40A1-477B-B740-37809A43A22C}"/>
              </a:ext>
            </a:extLst>
          </p:cNvPr>
          <p:cNvSpPr txBox="1"/>
          <p:nvPr/>
        </p:nvSpPr>
        <p:spPr>
          <a:xfrm>
            <a:off x="1036687" y="1950695"/>
            <a:ext cx="2079956" cy="101566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100" err="1">
                <a:ea typeface="+mn-lt"/>
                <a:cs typeface="+mn-lt"/>
              </a:rPr>
              <a:t>Pran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premye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dòz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ou</a:t>
            </a:r>
            <a:r>
              <a:rPr lang="en-US" sz="1100">
                <a:ea typeface="+mn-lt"/>
                <a:cs typeface="+mn-lt"/>
              </a:rPr>
              <a:t> a </a:t>
            </a:r>
            <a:r>
              <a:rPr lang="en-US" sz="1100" err="1">
                <a:ea typeface="+mn-lt"/>
                <a:cs typeface="+mn-lt"/>
              </a:rPr>
              <a:t>kounya</a:t>
            </a:r>
            <a:r>
              <a:rPr lang="en-US" sz="1100">
                <a:ea typeface="+mn-lt"/>
                <a:cs typeface="+mn-lt"/>
              </a:rPr>
              <a:t>. </a:t>
            </a:r>
            <a:r>
              <a:rPr lang="en-US" sz="1100" err="1">
                <a:ea typeface="+mn-lt"/>
                <a:cs typeface="+mn-lt"/>
              </a:rPr>
              <a:t>Pwoteksyon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konplè</a:t>
            </a:r>
            <a:r>
              <a:rPr lang="en-US" sz="1100">
                <a:ea typeface="+mn-lt"/>
                <a:cs typeface="+mn-lt"/>
              </a:rPr>
              <a:t> a </a:t>
            </a:r>
            <a:r>
              <a:rPr lang="en-US" sz="1100" err="1">
                <a:ea typeface="+mn-lt"/>
                <a:cs typeface="+mn-lt"/>
              </a:rPr>
              <a:t>kòmanse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fonksyone</a:t>
            </a:r>
            <a:r>
              <a:rPr lang="en-US" sz="1100">
                <a:ea typeface="+mn-lt"/>
                <a:cs typeface="+mn-lt"/>
              </a:rPr>
              <a:t> nan </a:t>
            </a:r>
            <a:r>
              <a:rPr lang="en-US" sz="1100" err="1">
                <a:ea typeface="+mn-lt"/>
                <a:cs typeface="+mn-lt"/>
              </a:rPr>
              <a:t>apeprè</a:t>
            </a:r>
            <a:r>
              <a:rPr lang="en-US" sz="1100">
                <a:ea typeface="+mn-lt"/>
                <a:cs typeface="+mn-lt"/>
              </a:rPr>
              <a:t> de (2) </a:t>
            </a:r>
            <a:r>
              <a:rPr lang="en-US" sz="1100" err="1">
                <a:ea typeface="+mn-lt"/>
                <a:cs typeface="+mn-lt"/>
              </a:rPr>
              <a:t>semèn</a:t>
            </a:r>
            <a:r>
              <a:rPr lang="en-US" sz="1100">
                <a:ea typeface="+mn-lt"/>
                <a:cs typeface="+mn-lt"/>
              </a:rPr>
              <a:t>. Gen yon </a:t>
            </a:r>
            <a:r>
              <a:rPr lang="en-US" sz="1100" err="1">
                <a:ea typeface="+mn-lt"/>
                <a:cs typeface="+mn-lt"/>
              </a:rPr>
              <a:t>vaksen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rapèl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oswa</a:t>
            </a:r>
            <a:r>
              <a:rPr lang="en-US" sz="1100">
                <a:ea typeface="+mn-lt"/>
                <a:cs typeface="+mn-lt"/>
              </a:rPr>
              <a:t> yon </a:t>
            </a:r>
            <a:r>
              <a:rPr lang="en-US" sz="1100" err="1">
                <a:ea typeface="+mn-lt"/>
                <a:cs typeface="+mn-lt"/>
              </a:rPr>
              <a:t>dòz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anplis</a:t>
            </a:r>
            <a:r>
              <a:rPr lang="en-US" sz="1100">
                <a:ea typeface="+mn-lt"/>
                <a:cs typeface="+mn-lt"/>
              </a:rPr>
              <a:t> ki </a:t>
            </a:r>
            <a:r>
              <a:rPr lang="en-US" sz="1100" err="1">
                <a:ea typeface="+mn-lt"/>
                <a:cs typeface="+mn-lt"/>
              </a:rPr>
              <a:t>nesesè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plizyè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mwa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apre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ou</a:t>
            </a:r>
            <a:r>
              <a:rPr lang="en-US" sz="1100">
                <a:ea typeface="+mn-lt"/>
                <a:cs typeface="+mn-lt"/>
              </a:rPr>
              <a:t> fin </a:t>
            </a:r>
            <a:r>
              <a:rPr lang="en-US" sz="1100" err="1">
                <a:ea typeface="+mn-lt"/>
                <a:cs typeface="+mn-lt"/>
              </a:rPr>
              <a:t>pran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premye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dòz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yo</a:t>
            </a:r>
            <a:r>
              <a:rPr lang="en-US" sz="1100">
                <a:ea typeface="+mn-lt"/>
                <a:cs typeface="+mn-lt"/>
              </a:rPr>
              <a:t>.</a:t>
            </a:r>
            <a:endParaRPr lang="en-US" sz="1100">
              <a:cs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0AC4BE-D12D-4492-ABC3-A97A056DED9B}"/>
              </a:ext>
            </a:extLst>
          </p:cNvPr>
          <p:cNvSpPr txBox="1"/>
          <p:nvPr/>
        </p:nvSpPr>
        <p:spPr>
          <a:xfrm>
            <a:off x="1036687" y="878271"/>
            <a:ext cx="1765378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1" err="1"/>
              <a:t>Kalite</a:t>
            </a:r>
            <a:r>
              <a:rPr lang="en-US" sz="1200" b="1"/>
              <a:t> </a:t>
            </a:r>
            <a:r>
              <a:rPr lang="en-US" sz="1200" b="1" err="1"/>
              <a:t>vaksen</a:t>
            </a:r>
            <a:r>
              <a:rPr lang="en-US" sz="1200" b="1"/>
              <a:t> ki </a:t>
            </a:r>
            <a:r>
              <a:rPr lang="en-US" sz="1200" b="1" err="1"/>
              <a:t>disponib</a:t>
            </a:r>
            <a:r>
              <a:rPr lang="en-US" sz="1200" b="1"/>
              <a:t> </a:t>
            </a:r>
            <a:r>
              <a:rPr lang="en-US" sz="1200" b="1" err="1"/>
              <a:t>Etazini</a:t>
            </a:r>
            <a:r>
              <a:rPr lang="en-US" sz="1200" b="1"/>
              <a:t>:</a:t>
            </a:r>
            <a:endParaRPr lang="en-US" sz="1200" b="1">
              <a:cs typeface="Calibri"/>
            </a:endParaRPr>
          </a:p>
          <a:p>
            <a:pPr marL="171450" indent="-17145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/>
              <a:t>Pfizer</a:t>
            </a:r>
            <a:endParaRPr lang="en-US" sz="1200">
              <a:cs typeface="Calibri"/>
            </a:endParaRPr>
          </a:p>
          <a:p>
            <a:pPr marL="171450" indent="-17145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/>
              <a:t>Moderna</a:t>
            </a:r>
            <a:endParaRPr lang="en-US" sz="1200">
              <a:cs typeface="Calibri"/>
            </a:endParaRPr>
          </a:p>
          <a:p>
            <a:pPr marL="171450" indent="-17145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/>
              <a:t>Johnson &amp; Johnson (J&amp;J)</a:t>
            </a:r>
            <a:endParaRPr lang="en-US" sz="1200">
              <a:cs typeface="Calibri"/>
            </a:endParaRPr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062A7F32-5726-4D86-A239-C9420B849F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482120">
            <a:off x="312553" y="1059657"/>
            <a:ext cx="595692" cy="58734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2856935-14FB-4AE6-88E2-4E9655334FD4}"/>
              </a:ext>
            </a:extLst>
          </p:cNvPr>
          <p:cNvSpPr txBox="1"/>
          <p:nvPr/>
        </p:nvSpPr>
        <p:spPr>
          <a:xfrm>
            <a:off x="7038207" y="7126764"/>
            <a:ext cx="2686901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200" err="1">
                <a:solidFill>
                  <a:schemeClr val="bg1"/>
                </a:solidFill>
                <a:cs typeface="Calibri"/>
              </a:rPr>
              <a:t>Kanpay</a:t>
            </a:r>
            <a:r>
              <a:rPr lang="es-ES" sz="1200">
                <a:solidFill>
                  <a:schemeClr val="bg1"/>
                </a:solidFill>
                <a:cs typeface="Calibri"/>
              </a:rPr>
              <a:t> </a:t>
            </a:r>
            <a:r>
              <a:rPr lang="es-ES" sz="1200" err="1">
                <a:solidFill>
                  <a:schemeClr val="bg1"/>
                </a:solidFill>
                <a:cs typeface="Calibri"/>
              </a:rPr>
              <a:t>Sansibilizasyon</a:t>
            </a:r>
            <a:r>
              <a:rPr lang="es-ES" sz="1200">
                <a:solidFill>
                  <a:schemeClr val="bg1"/>
                </a:solidFill>
                <a:cs typeface="Calibri"/>
              </a:rPr>
              <a:t> </a:t>
            </a:r>
            <a:r>
              <a:rPr lang="es-ES" sz="1200" err="1">
                <a:solidFill>
                  <a:schemeClr val="bg1"/>
                </a:solidFill>
                <a:cs typeface="Calibri"/>
              </a:rPr>
              <a:t>pou</a:t>
            </a:r>
            <a:r>
              <a:rPr lang="es-ES" sz="1200">
                <a:solidFill>
                  <a:schemeClr val="bg1"/>
                </a:solidFill>
                <a:cs typeface="Calibri"/>
              </a:rPr>
              <a:t> </a:t>
            </a:r>
            <a:r>
              <a:rPr lang="es-ES" sz="1200" err="1">
                <a:solidFill>
                  <a:schemeClr val="bg1"/>
                </a:solidFill>
                <a:cs typeface="Calibri"/>
              </a:rPr>
              <a:t>Vaksen</a:t>
            </a:r>
            <a:r>
              <a:rPr lang="es-ES" sz="1200">
                <a:solidFill>
                  <a:schemeClr val="bg1"/>
                </a:solidFill>
                <a:cs typeface="Calibri"/>
              </a:rPr>
              <a:t> </a:t>
            </a:r>
            <a:br>
              <a:rPr lang="es-ES" sz="1200">
                <a:solidFill>
                  <a:schemeClr val="bg1"/>
                </a:solidFill>
                <a:cs typeface="Calibri"/>
              </a:rPr>
            </a:br>
            <a:r>
              <a:rPr lang="es-ES" sz="1200">
                <a:solidFill>
                  <a:schemeClr val="bg1"/>
                </a:solidFill>
                <a:cs typeface="Calibri"/>
              </a:rPr>
              <a:t>kont COVID-19</a:t>
            </a:r>
          </a:p>
        </p:txBody>
      </p:sp>
      <p:sp>
        <p:nvSpPr>
          <p:cNvPr id="67" name="Google Shape;55;p13">
            <a:extLst>
              <a:ext uri="{FF2B5EF4-FFF2-40B4-BE49-F238E27FC236}">
                <a16:creationId xmlns:a16="http://schemas.microsoft.com/office/drawing/2014/main" id="{8CEF881C-3727-4C5F-9F80-DDC10317EA34}"/>
              </a:ext>
            </a:extLst>
          </p:cNvPr>
          <p:cNvSpPr/>
          <p:nvPr/>
        </p:nvSpPr>
        <p:spPr>
          <a:xfrm>
            <a:off x="10927603" y="355702"/>
            <a:ext cx="3474722" cy="782309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Add an image and scale it 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Go to Insert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Image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 Upload from Computer and select an image of you that you’d like </a:t>
            </a: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 the brochure cover.</a:t>
            </a:r>
            <a:endParaRPr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buSzPts val="1100"/>
            </a:pPr>
            <a:endParaRPr lang="en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To scale, grab bottom right corner of image and hold the clicker down. Drag your mouse or finger across diagonally 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until it’s the same size/slightly bigger than the slide.</a:t>
            </a:r>
          </a:p>
          <a:p>
            <a:pPr>
              <a:lnSpc>
                <a:spcPct val="115000"/>
              </a:lnSpc>
              <a:buSzPts val="1100"/>
            </a:pPr>
            <a:endParaRPr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Send your image back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Once you size your image and scale it proportionally to the size of the slide or slightly bigger, right click on the image and go to Order </a:t>
            </a:r>
            <a:r>
              <a:rPr lang="en-US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 Send to back</a:t>
            </a:r>
            <a:endParaRPr lang="en-US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Crop your image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If the image is larger than the brochure cover, you can crop it by right clicking on the image and selecting the Crop tool that appears in the pop-up menu. You can then drag the black bars at the edges of the image to trim it to the right size. Click outside of the image to apply the changes.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332D402-8071-4C5F-89BF-D967B6EEC410}"/>
              </a:ext>
            </a:extLst>
          </p:cNvPr>
          <p:cNvCxnSpPr>
            <a:cxnSpLocks/>
          </p:cNvCxnSpPr>
          <p:nvPr/>
        </p:nvCxnSpPr>
        <p:spPr>
          <a:xfrm flipH="1" flipV="1">
            <a:off x="10067585" y="3236457"/>
            <a:ext cx="860017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Google Shape;56;p13">
            <a:extLst>
              <a:ext uri="{FF2B5EF4-FFF2-40B4-BE49-F238E27FC236}">
                <a16:creationId xmlns:a16="http://schemas.microsoft.com/office/drawing/2014/main" id="{EC93F50E-A37E-4385-BF90-2F2F3CC373A0}"/>
              </a:ext>
            </a:extLst>
          </p:cNvPr>
          <p:cNvSpPr/>
          <p:nvPr/>
        </p:nvSpPr>
        <p:spPr>
          <a:xfrm>
            <a:off x="10927602" y="1521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5" name="Google Shape;55;p13">
            <a:extLst>
              <a:ext uri="{FF2B5EF4-FFF2-40B4-BE49-F238E27FC236}">
                <a16:creationId xmlns:a16="http://schemas.microsoft.com/office/drawing/2014/main" id="{A09AFEAC-F40D-496E-9ACD-B406C3095759}"/>
              </a:ext>
            </a:extLst>
          </p:cNvPr>
          <p:cNvSpPr/>
          <p:nvPr/>
        </p:nvSpPr>
        <p:spPr>
          <a:xfrm>
            <a:off x="1609545" y="8410460"/>
            <a:ext cx="6736170" cy="1960467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Add information on your organization and other relevant resources</a:t>
            </a: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>
                <a:solidFill>
                  <a:srgbClr val="000000"/>
                </a:solidFill>
                <a:latin typeface="Work Sans"/>
                <a:sym typeface="Work Sans"/>
              </a:rPr>
              <a:t>The bottom portion of the back cover </a:t>
            </a:r>
            <a:r>
              <a:rPr lang="en-US">
                <a:latin typeface="Work Sans"/>
                <a:sym typeface="Work Sans"/>
              </a:rPr>
              <a:t>allows you to include organizational links, phone numbers, and other information useful to your community.</a:t>
            </a: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>
                <a:latin typeface="Work Sans"/>
                <a:sym typeface="Work Sans"/>
              </a:rPr>
              <a:t>Be sure to include a date on the brochure as information </a:t>
            </a:r>
            <a:br>
              <a:rPr lang="en-US">
                <a:latin typeface="Work Sans"/>
                <a:sym typeface="Work Sans"/>
              </a:rPr>
            </a:br>
            <a:r>
              <a:rPr lang="en-US">
                <a:latin typeface="Work Sans"/>
                <a:sym typeface="Work Sans"/>
              </a:rPr>
              <a:t>changes quickly.</a:t>
            </a:r>
          </a:p>
        </p:txBody>
      </p:sp>
      <p:sp>
        <p:nvSpPr>
          <p:cNvPr id="46" name="Google Shape;56;p13">
            <a:extLst>
              <a:ext uri="{FF2B5EF4-FFF2-40B4-BE49-F238E27FC236}">
                <a16:creationId xmlns:a16="http://schemas.microsoft.com/office/drawing/2014/main" id="{54FD3222-4221-4EFC-998C-3B045AE66EBD}"/>
              </a:ext>
            </a:extLst>
          </p:cNvPr>
          <p:cNvSpPr/>
          <p:nvPr/>
        </p:nvSpPr>
        <p:spPr>
          <a:xfrm>
            <a:off x="1609544" y="8054886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8B05432-8DAA-4763-9BDD-B0CAB0D131C0}"/>
              </a:ext>
            </a:extLst>
          </p:cNvPr>
          <p:cNvCxnSpPr>
            <a:cxnSpLocks/>
          </p:cNvCxnSpPr>
          <p:nvPr/>
        </p:nvCxnSpPr>
        <p:spPr>
          <a:xfrm flipV="1">
            <a:off x="5029200" y="7783826"/>
            <a:ext cx="0" cy="6201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Google Shape;56;p13">
            <a:extLst>
              <a:ext uri="{FF2B5EF4-FFF2-40B4-BE49-F238E27FC236}">
                <a16:creationId xmlns:a16="http://schemas.microsoft.com/office/drawing/2014/main" id="{FB2199B5-95F2-4518-B0C3-129FA3A5712B}"/>
              </a:ext>
            </a:extLst>
          </p:cNvPr>
          <p:cNvSpPr/>
          <p:nvPr/>
        </p:nvSpPr>
        <p:spPr>
          <a:xfrm>
            <a:off x="1598114" y="-3800930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2620623-2B9B-4DC1-9CE4-1376FFCA847C}"/>
              </a:ext>
            </a:extLst>
          </p:cNvPr>
          <p:cNvCxnSpPr>
            <a:cxnSpLocks/>
          </p:cNvCxnSpPr>
          <p:nvPr/>
        </p:nvCxnSpPr>
        <p:spPr>
          <a:xfrm>
            <a:off x="5029200" y="-663806"/>
            <a:ext cx="0" cy="6638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Google Shape;55;p13">
            <a:extLst>
              <a:ext uri="{FF2B5EF4-FFF2-40B4-BE49-F238E27FC236}">
                <a16:creationId xmlns:a16="http://schemas.microsoft.com/office/drawing/2014/main" id="{A00B592B-B35D-4799-AE4C-3ADC32F7EB77}"/>
              </a:ext>
            </a:extLst>
          </p:cNvPr>
          <p:cNvSpPr/>
          <p:nvPr/>
        </p:nvSpPr>
        <p:spPr>
          <a:xfrm>
            <a:off x="1598114" y="-3432202"/>
            <a:ext cx="6861994" cy="275384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Include information on local vaccination efforts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Use the top portion back cover of the brochure to provide resources and links out to more information on vaccination in the area.</a:t>
            </a: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text on this panel is completely editable and new text can be added by </a:t>
            </a:r>
            <a:br>
              <a:rPr lang="en-US"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right clicking on the border of a text box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selecting copy from the menu → </a:t>
            </a:r>
            <a:b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right click where you want the new text box → select Paste from the menu</a:t>
            </a:r>
            <a:endParaRPr lang="en-US"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endParaRPr lang="en-US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7823C1-F315-4F28-B47B-640FBEE09E38}"/>
              </a:ext>
            </a:extLst>
          </p:cNvPr>
          <p:cNvSpPr/>
          <p:nvPr/>
        </p:nvSpPr>
        <p:spPr>
          <a:xfrm>
            <a:off x="7847724" y="4526960"/>
            <a:ext cx="914966" cy="914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F0C7DC3-1172-41B1-AA36-AE9EE26F1658}"/>
              </a:ext>
            </a:extLst>
          </p:cNvPr>
          <p:cNvSpPr txBox="1"/>
          <p:nvPr/>
        </p:nvSpPr>
        <p:spPr>
          <a:xfrm>
            <a:off x="3746504" y="7282568"/>
            <a:ext cx="2581813" cy="2000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300" err="1">
                <a:ea typeface="+mn-lt"/>
                <a:cs typeface="+mn-lt"/>
              </a:rPr>
              <a:t>Mizajou</a:t>
            </a:r>
            <a:r>
              <a:rPr lang="es-ES" sz="1300">
                <a:ea typeface="+mn-lt"/>
                <a:cs typeface="+mn-lt"/>
              </a:rPr>
              <a:t>: 6 </a:t>
            </a:r>
            <a:r>
              <a:rPr lang="es-ES" sz="1300" err="1">
                <a:ea typeface="+mn-lt"/>
                <a:cs typeface="+mn-lt"/>
              </a:rPr>
              <a:t>Janvye</a:t>
            </a:r>
            <a:r>
              <a:rPr lang="es-ES" sz="1300">
                <a:ea typeface="+mn-lt"/>
                <a:cs typeface="+mn-lt"/>
              </a:rPr>
              <a:t> 2022</a:t>
            </a:r>
            <a:endParaRPr lang="en-US"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114FBF-5AE4-42F5-8AE8-A5207B89C7FF}"/>
              </a:ext>
            </a:extLst>
          </p:cNvPr>
          <p:cNvSpPr txBox="1"/>
          <p:nvPr/>
        </p:nvSpPr>
        <p:spPr>
          <a:xfrm>
            <a:off x="323764" y="6471410"/>
            <a:ext cx="2900507" cy="12157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n-US" sz="1150" err="1">
                <a:cs typeface="Calibri"/>
              </a:rPr>
              <a:t>Pou</a:t>
            </a:r>
            <a:r>
              <a:rPr lang="en-US" sz="1150">
                <a:cs typeface="Calibri"/>
              </a:rPr>
              <a:t> fi ki </a:t>
            </a:r>
            <a:r>
              <a:rPr lang="en-US" sz="1150" err="1">
                <a:cs typeface="Calibri"/>
              </a:rPr>
              <a:t>ansent</a:t>
            </a:r>
            <a:r>
              <a:rPr lang="en-US" sz="1150">
                <a:cs typeface="Calibri"/>
              </a:rPr>
              <a:t>, ki ap bay tete, </a:t>
            </a:r>
            <a:r>
              <a:rPr lang="en-US" sz="1150" err="1">
                <a:cs typeface="Calibri"/>
              </a:rPr>
              <a:t>oswa</a:t>
            </a:r>
            <a:r>
              <a:rPr lang="en-US" sz="1150">
                <a:cs typeface="Calibri"/>
              </a:rPr>
              <a:t> ki ap </a:t>
            </a:r>
            <a:r>
              <a:rPr lang="en-US" sz="1150" err="1">
                <a:cs typeface="Calibri"/>
              </a:rPr>
              <a:t>eseye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ansent</a:t>
            </a:r>
            <a:r>
              <a:rPr lang="en-US" sz="1150">
                <a:cs typeface="Calibri"/>
              </a:rPr>
              <a:t>, </a:t>
            </a:r>
            <a:r>
              <a:rPr lang="en-US" sz="1150" err="1">
                <a:cs typeface="Calibri"/>
              </a:rPr>
              <a:t>vaksen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yo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enpòtan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anpil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pou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kenbe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manman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ak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ti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bebe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yo</a:t>
            </a:r>
            <a:r>
              <a:rPr lang="en-US" sz="1150">
                <a:cs typeface="Calibri"/>
              </a:rPr>
              <a:t> an </a:t>
            </a:r>
            <a:r>
              <a:rPr lang="en-US" sz="1150" err="1">
                <a:cs typeface="Calibri"/>
              </a:rPr>
              <a:t>sante</a:t>
            </a:r>
            <a:r>
              <a:rPr lang="en-US" sz="1150">
                <a:cs typeface="Calibri"/>
              </a:rPr>
              <a:t>. 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n-US" sz="1150" b="1" err="1">
                <a:cs typeface="Calibri"/>
              </a:rPr>
              <a:t>Pou</a:t>
            </a:r>
            <a:r>
              <a:rPr lang="en-US" sz="1150" b="1">
                <a:cs typeface="Calibri"/>
              </a:rPr>
              <a:t> fi ki gen 18 </a:t>
            </a:r>
            <a:r>
              <a:rPr lang="en-US" sz="1150" b="1" err="1">
                <a:cs typeface="Calibri"/>
              </a:rPr>
              <a:t>jiska</a:t>
            </a:r>
            <a:r>
              <a:rPr lang="en-US" sz="1150" b="1">
                <a:cs typeface="Calibri"/>
              </a:rPr>
              <a:t> 60 </a:t>
            </a:r>
            <a:r>
              <a:rPr lang="en-US" sz="1150" b="1" err="1">
                <a:cs typeface="Calibri"/>
              </a:rPr>
              <a:t>ane</a:t>
            </a:r>
            <a:r>
              <a:rPr lang="en-US" sz="1150">
                <a:cs typeface="Calibri"/>
              </a:rPr>
              <a:t>, </a:t>
            </a:r>
            <a:r>
              <a:rPr lang="en-US" sz="1150" err="1">
                <a:cs typeface="Calibri"/>
              </a:rPr>
              <a:t>nou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rekòmande</a:t>
            </a:r>
            <a:r>
              <a:rPr lang="en-US" sz="1150">
                <a:cs typeface="Calibri"/>
              </a:rPr>
              <a:t> </a:t>
            </a:r>
            <a:r>
              <a:rPr lang="en-US" sz="1150" err="1">
                <a:cs typeface="Calibri"/>
              </a:rPr>
              <a:t>pou</a:t>
            </a:r>
            <a:r>
              <a:rPr lang="en-US" sz="1150">
                <a:cs typeface="Calibri"/>
              </a:rPr>
              <a:t> w </a:t>
            </a:r>
            <a:r>
              <a:rPr lang="en-US" sz="1150" err="1">
                <a:cs typeface="Calibri"/>
              </a:rPr>
              <a:t>pran</a:t>
            </a:r>
            <a:r>
              <a:rPr lang="en-US" sz="1150">
                <a:cs typeface="Calibri"/>
              </a:rPr>
              <a:t> Pfizer </a:t>
            </a:r>
            <a:r>
              <a:rPr lang="en-US" sz="1150" err="1">
                <a:cs typeface="Calibri"/>
              </a:rPr>
              <a:t>oswa</a:t>
            </a:r>
            <a:r>
              <a:rPr lang="en-US" sz="1150">
                <a:cs typeface="Calibri"/>
              </a:rPr>
              <a:t> Moderna.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endParaRPr lang="en-US" sz="1150">
              <a:cs typeface="Calibri"/>
            </a:endParaRPr>
          </a:p>
        </p:txBody>
      </p:sp>
      <p:pic>
        <p:nvPicPr>
          <p:cNvPr id="50" name="Picture 49" descr="Qr code&#10;&#10;Description automatically generated">
            <a:extLst>
              <a:ext uri="{FF2B5EF4-FFF2-40B4-BE49-F238E27FC236}">
                <a16:creationId xmlns:a16="http://schemas.microsoft.com/office/drawing/2014/main" id="{081596DD-6F88-4E81-9A28-FFDFEA6005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54" y="6170970"/>
            <a:ext cx="840226" cy="840226"/>
          </a:xfrm>
          <a:prstGeom prst="rect">
            <a:avLst/>
          </a:prstGeom>
        </p:spPr>
      </p:pic>
      <p:pic>
        <p:nvPicPr>
          <p:cNvPr id="59" name="Picture 58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A4553BB-B89E-4DD7-9713-D3F2C01E882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557" y="6280401"/>
            <a:ext cx="1214292" cy="651844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1253B33D-AAC1-4D07-8D03-D8743278C0A6}"/>
              </a:ext>
            </a:extLst>
          </p:cNvPr>
          <p:cNvSpPr txBox="1"/>
          <p:nvPr/>
        </p:nvSpPr>
        <p:spPr>
          <a:xfrm>
            <a:off x="3622355" y="5684213"/>
            <a:ext cx="2705962" cy="4570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100" err="1"/>
              <a:t>Pou</a:t>
            </a:r>
            <a:r>
              <a:rPr lang="en-US" sz="1100"/>
              <a:t> </a:t>
            </a:r>
            <a:r>
              <a:rPr lang="en-US" sz="1100" err="1"/>
              <a:t>Kesyon</a:t>
            </a:r>
            <a:r>
              <a:rPr lang="en-US" sz="1100"/>
              <a:t> </a:t>
            </a:r>
            <a:r>
              <a:rPr lang="en-US" sz="1100" err="1"/>
              <a:t>Moun</a:t>
            </a:r>
            <a:r>
              <a:rPr lang="en-US" sz="1100"/>
              <a:t> </a:t>
            </a:r>
            <a:r>
              <a:rPr lang="en-US" sz="1100" err="1"/>
              <a:t>Poze</a:t>
            </a:r>
            <a:r>
              <a:rPr lang="en-US" sz="1100"/>
              <a:t> </a:t>
            </a:r>
            <a:r>
              <a:rPr lang="en-US" sz="1100" err="1"/>
              <a:t>Souvan</a:t>
            </a:r>
            <a:r>
              <a:rPr lang="en-US" sz="1100"/>
              <a:t>, ale sou </a:t>
            </a:r>
            <a:r>
              <a:rPr lang="en-US" sz="1100" b="1"/>
              <a:t>Migrant Clinicians Network </a:t>
            </a:r>
            <a:r>
              <a:rPr lang="en-US" sz="1100"/>
              <a:t>(MCN):</a:t>
            </a:r>
            <a:br>
              <a:rPr lang="en-US" sz="1100"/>
            </a:br>
            <a:r>
              <a:rPr lang="en-US" sz="1100"/>
              <a:t>https://bit.ly/3FyJ6lA</a:t>
            </a:r>
            <a:endParaRPr lang="en-US" sz="1100">
              <a:cs typeface="Calibri"/>
            </a:endParaRPr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86F38613-3851-4FCC-92CB-F1998A42F9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0394" y="2203802"/>
            <a:ext cx="540010" cy="54001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C55F4B92-A022-4FA9-97D1-244E9872D5E7}"/>
              </a:ext>
            </a:extLst>
          </p:cNvPr>
          <p:cNvSpPr txBox="1"/>
          <p:nvPr/>
        </p:nvSpPr>
        <p:spPr>
          <a:xfrm>
            <a:off x="1048294" y="5827221"/>
            <a:ext cx="1214292" cy="5909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err="1"/>
              <a:t>Pou</a:t>
            </a:r>
            <a:br>
              <a:rPr lang="en-US" sz="2000" b="1"/>
            </a:br>
            <a:r>
              <a:rPr lang="en-US" sz="2000" b="1"/>
              <a:t>fi </a:t>
            </a:r>
            <a:r>
              <a:rPr lang="en-US" sz="2000" b="1" err="1"/>
              <a:t>yo</a:t>
            </a:r>
            <a:r>
              <a:rPr lang="en-US" sz="2000" b="1"/>
              <a:t>:</a:t>
            </a:r>
            <a:endParaRPr lang="en-US" sz="2000" b="1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3442F4-DE5C-6AAE-6226-CAD7316A4A24}"/>
              </a:ext>
            </a:extLst>
          </p:cNvPr>
          <p:cNvSpPr txBox="1"/>
          <p:nvPr/>
        </p:nvSpPr>
        <p:spPr>
          <a:xfrm>
            <a:off x="6823551" y="4744546"/>
            <a:ext cx="3116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HT" sz="2800" b="1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Pwoteje</a:t>
            </a:r>
            <a:r>
              <a:rPr lang="fr-HT" sz="28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HT" sz="2800" b="1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Tèt</a:t>
            </a:r>
            <a:r>
              <a:rPr lang="fr-HT" sz="28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fr-HT" sz="2800" b="1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</a:t>
            </a:r>
            <a:r>
              <a:rPr lang="fr-HT" sz="28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COVID-19</a:t>
            </a:r>
            <a:endParaRPr 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2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0D224C6D-E8EF-4211-9756-6DC6C615AA6C}"/>
              </a:ext>
            </a:extLst>
          </p:cNvPr>
          <p:cNvSpPr/>
          <p:nvPr/>
        </p:nvSpPr>
        <p:spPr>
          <a:xfrm>
            <a:off x="6733426" y="2546781"/>
            <a:ext cx="3324973" cy="1026036"/>
          </a:xfrm>
          <a:prstGeom prst="rect">
            <a:avLst/>
          </a:prstGeom>
          <a:solidFill>
            <a:srgbClr val="F2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E17B11B-52C6-47D5-B28A-E51F8EAE0034}"/>
              </a:ext>
            </a:extLst>
          </p:cNvPr>
          <p:cNvSpPr/>
          <p:nvPr/>
        </p:nvSpPr>
        <p:spPr>
          <a:xfrm>
            <a:off x="6743700" y="-6791"/>
            <a:ext cx="3314700" cy="888699"/>
          </a:xfrm>
          <a:prstGeom prst="rect">
            <a:avLst/>
          </a:prstGeom>
          <a:solidFill>
            <a:srgbClr val="F2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7F08F341-63C8-4E34-8EF8-33FB31D3C1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" t="2198" r="5067" b="27522"/>
          <a:stretch/>
        </p:blipFill>
        <p:spPr>
          <a:xfrm>
            <a:off x="-4" y="-1"/>
            <a:ext cx="3371851" cy="1672135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514A06F-6C9B-400A-813A-0BB94C3D4BDA}"/>
              </a:ext>
            </a:extLst>
          </p:cNvPr>
          <p:cNvSpPr/>
          <p:nvPr/>
        </p:nvSpPr>
        <p:spPr>
          <a:xfrm>
            <a:off x="3371847" y="-2345"/>
            <a:ext cx="3371851" cy="884253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25588B-FE07-48CB-A7BA-42DD444F277B}"/>
              </a:ext>
            </a:extLst>
          </p:cNvPr>
          <p:cNvSpPr txBox="1"/>
          <p:nvPr/>
        </p:nvSpPr>
        <p:spPr>
          <a:xfrm>
            <a:off x="3871329" y="252490"/>
            <a:ext cx="2372892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b="1">
                <a:solidFill>
                  <a:schemeClr val="bg1"/>
                </a:solidFill>
                <a:cs typeface="Calibri"/>
              </a:rPr>
              <a:t>Kisa pou w atann aprè ou fin pran vaksen an?</a:t>
            </a:r>
            <a:endParaRPr lang="es-ES" b="1">
              <a:solidFill>
                <a:schemeClr val="bg1"/>
              </a:solidFill>
              <a:cs typeface="Calibri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E219E5C-240E-4E38-9050-D19698E7D036}"/>
              </a:ext>
            </a:extLst>
          </p:cNvPr>
          <p:cNvGrpSpPr/>
          <p:nvPr/>
        </p:nvGrpSpPr>
        <p:grpSpPr>
          <a:xfrm>
            <a:off x="3631629" y="4442228"/>
            <a:ext cx="3003410" cy="1410724"/>
            <a:chOff x="3643289" y="4315161"/>
            <a:chExt cx="3003410" cy="141072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FD3EC11-B334-473F-BCC6-24366A951BED}"/>
                </a:ext>
              </a:extLst>
            </p:cNvPr>
            <p:cNvGrpSpPr/>
            <p:nvPr/>
          </p:nvGrpSpPr>
          <p:grpSpPr>
            <a:xfrm>
              <a:off x="3643289" y="4315161"/>
              <a:ext cx="1286764" cy="1409202"/>
              <a:chOff x="3643289" y="4315161"/>
              <a:chExt cx="1286764" cy="140920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4C3BAA96-8C90-41D8-A7B5-0119B6C9224E}"/>
                  </a:ext>
                </a:extLst>
              </p:cNvPr>
              <p:cNvGrpSpPr/>
              <p:nvPr/>
            </p:nvGrpSpPr>
            <p:grpSpPr>
              <a:xfrm>
                <a:off x="3830342" y="4315161"/>
                <a:ext cx="912659" cy="912659"/>
                <a:chOff x="4125623" y="3537465"/>
                <a:chExt cx="1906877" cy="1906877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75462CB-7506-47B5-BEF3-D13CAE4F1353}"/>
                    </a:ext>
                  </a:extLst>
                </p:cNvPr>
                <p:cNvSpPr/>
                <p:nvPr/>
              </p:nvSpPr>
              <p:spPr>
                <a:xfrm>
                  <a:off x="4125623" y="3537465"/>
                  <a:ext cx="1906877" cy="1906877"/>
                </a:xfrm>
                <a:prstGeom prst="rect">
                  <a:avLst/>
                </a:prstGeom>
                <a:solidFill>
                  <a:srgbClr val="1565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4" name="Graphic 63">
                  <a:extLst>
                    <a:ext uri="{FF2B5EF4-FFF2-40B4-BE49-F238E27FC236}">
                      <a16:creationId xmlns:a16="http://schemas.microsoft.com/office/drawing/2014/main" id="{5CABCE15-D27A-47DA-946E-92F6653B15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93589" y="3691146"/>
                  <a:ext cx="1599516" cy="1599516"/>
                </a:xfrm>
                <a:prstGeom prst="rect">
                  <a:avLst/>
                </a:prstGeom>
              </p:spPr>
            </p:pic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34D6256-75F4-4D11-9E4D-F4ABDB12E451}"/>
                  </a:ext>
                </a:extLst>
              </p:cNvPr>
              <p:cNvSpPr txBox="1"/>
              <p:nvPr/>
            </p:nvSpPr>
            <p:spPr>
              <a:xfrm>
                <a:off x="3643289" y="5267315"/>
                <a:ext cx="1286764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 err="1"/>
                  <a:t>Ou</a:t>
                </a:r>
                <a:r>
                  <a:rPr lang="en-US" sz="1100" b="1"/>
                  <a:t> ap </a:t>
                </a:r>
                <a:r>
                  <a:rPr lang="en-US" sz="1100" b="1" err="1"/>
                  <a:t>santi</a:t>
                </a:r>
                <a:r>
                  <a:rPr lang="en-US" sz="1100" b="1"/>
                  <a:t> w </a:t>
                </a:r>
                <a:r>
                  <a:rPr lang="en-US" sz="1100" b="1" err="1"/>
                  <a:t>byen</a:t>
                </a:r>
                <a:r>
                  <a:rPr lang="en-US" sz="1100" b="1"/>
                  <a:t> </a:t>
                </a:r>
                <a:r>
                  <a:rPr lang="en-US" sz="1100" b="1" err="1"/>
                  <a:t>kèk</a:t>
                </a:r>
                <a:r>
                  <a:rPr lang="en-US" sz="1100" b="1"/>
                  <a:t> </a:t>
                </a:r>
                <a:r>
                  <a:rPr lang="en-US" sz="1100" b="1" err="1"/>
                  <a:t>jou</a:t>
                </a:r>
                <a:r>
                  <a:rPr lang="en-US" sz="1100" b="1"/>
                  <a:t> </a:t>
                </a:r>
                <a:r>
                  <a:rPr lang="en-US" sz="1100" b="1" err="1"/>
                  <a:t>apre</a:t>
                </a:r>
                <a:r>
                  <a:rPr lang="en-US" sz="1100" b="1"/>
                  <a:t> </a:t>
                </a:r>
                <a:r>
                  <a:rPr lang="en-US" sz="1100" b="1" err="1"/>
                  <a:t>ou</a:t>
                </a:r>
                <a:r>
                  <a:rPr lang="en-US" sz="1100" b="1"/>
                  <a:t> fin </a:t>
                </a:r>
                <a:r>
                  <a:rPr lang="en-US" sz="1100" b="1" err="1"/>
                  <a:t>pran</a:t>
                </a:r>
                <a:r>
                  <a:rPr lang="en-US" sz="1100" b="1"/>
                  <a:t> piki a.</a:t>
                </a:r>
                <a:endParaRPr lang="en-US" sz="1100" b="1">
                  <a:cs typeface="Calibri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D2CB385-2E8F-4957-A6FF-8EAA8DF3FEDC}"/>
                </a:ext>
              </a:extLst>
            </p:cNvPr>
            <p:cNvGrpSpPr/>
            <p:nvPr/>
          </p:nvGrpSpPr>
          <p:grpSpPr>
            <a:xfrm>
              <a:off x="5071601" y="4315758"/>
              <a:ext cx="1575098" cy="1410127"/>
              <a:chOff x="5071601" y="4315758"/>
              <a:chExt cx="1575098" cy="1410127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53BD4F8-AFAC-4BB2-8D4D-6D1B2FDADE7F}"/>
                  </a:ext>
                </a:extLst>
              </p:cNvPr>
              <p:cNvGrpSpPr/>
              <p:nvPr/>
            </p:nvGrpSpPr>
            <p:grpSpPr>
              <a:xfrm>
                <a:off x="5406247" y="4315758"/>
                <a:ext cx="912659" cy="912659"/>
                <a:chOff x="5310651" y="3880938"/>
                <a:chExt cx="1906877" cy="1906877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4D389D62-A03D-46AE-B379-DEA9A654EFD2}"/>
                    </a:ext>
                  </a:extLst>
                </p:cNvPr>
                <p:cNvSpPr/>
                <p:nvPr/>
              </p:nvSpPr>
              <p:spPr>
                <a:xfrm>
                  <a:off x="5310651" y="3880938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6" name="Graphic 65">
                  <a:extLst>
                    <a:ext uri="{FF2B5EF4-FFF2-40B4-BE49-F238E27FC236}">
                      <a16:creationId xmlns:a16="http://schemas.microsoft.com/office/drawing/2014/main" id="{2982380A-5821-4881-8F72-A31E399D9B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8794" y="3931315"/>
                  <a:ext cx="1806122" cy="1806122"/>
                </a:xfrm>
                <a:prstGeom prst="rect">
                  <a:avLst/>
                </a:prstGeom>
              </p:spPr>
            </p:pic>
          </p:grp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494E1F9-E0B9-48F3-A35C-C638E094663E}"/>
                  </a:ext>
                </a:extLst>
              </p:cNvPr>
              <p:cNvSpPr txBox="1"/>
              <p:nvPr/>
            </p:nvSpPr>
            <p:spPr>
              <a:xfrm>
                <a:off x="5071601" y="5268837"/>
                <a:ext cx="1575098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 err="1"/>
                  <a:t>Ou</a:t>
                </a:r>
                <a:r>
                  <a:rPr lang="en-US" sz="1100" b="1"/>
                  <a:t> </a:t>
                </a:r>
                <a:r>
                  <a:rPr lang="en-US" sz="1100" b="1" err="1"/>
                  <a:t>vaksinen</a:t>
                </a:r>
                <a:r>
                  <a:rPr lang="en-US" sz="1100" b="1"/>
                  <a:t> </a:t>
                </a:r>
                <a:r>
                  <a:rPr lang="en-US" sz="1100" b="1" err="1"/>
                  <a:t>nèt</a:t>
                </a:r>
                <a:r>
                  <a:rPr lang="en-US" sz="1100" b="1"/>
                  <a:t> de (2) </a:t>
                </a:r>
                <a:r>
                  <a:rPr lang="en-US" sz="1100" b="1" err="1"/>
                  <a:t>semèn</a:t>
                </a:r>
                <a:r>
                  <a:rPr lang="en-US" sz="1100" b="1"/>
                  <a:t> </a:t>
                </a:r>
                <a:r>
                  <a:rPr lang="en-US" sz="1100" b="1" err="1"/>
                  <a:t>apre</a:t>
                </a:r>
                <a:r>
                  <a:rPr lang="en-US" sz="1100" b="1"/>
                  <a:t> </a:t>
                </a:r>
                <a:r>
                  <a:rPr lang="en-US" sz="1100" b="1" err="1"/>
                  <a:t>dènye</a:t>
                </a:r>
                <a:r>
                  <a:rPr lang="en-US" sz="1100" b="1"/>
                  <a:t> </a:t>
                </a:r>
                <a:r>
                  <a:rPr lang="en-US" sz="1100" b="1" err="1"/>
                  <a:t>dòz</a:t>
                </a:r>
                <a:br>
                  <a:rPr lang="en-US" sz="1100" b="1"/>
                </a:br>
                <a:r>
                  <a:rPr lang="en-US" sz="1100" b="1" err="1"/>
                  <a:t>ou</a:t>
                </a:r>
                <a:r>
                  <a:rPr lang="en-US" sz="1100" b="1"/>
                  <a:t> an.</a:t>
                </a:r>
                <a:endParaRPr lang="en-US" sz="1100" b="1">
                  <a:cs typeface="Calibri"/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0E48A02-8458-475B-8BCE-CF41ED4A85EA}"/>
              </a:ext>
            </a:extLst>
          </p:cNvPr>
          <p:cNvGrpSpPr/>
          <p:nvPr/>
        </p:nvGrpSpPr>
        <p:grpSpPr>
          <a:xfrm>
            <a:off x="3484843" y="6045568"/>
            <a:ext cx="3097479" cy="1422133"/>
            <a:chOff x="3496503" y="5978678"/>
            <a:chExt cx="3097479" cy="142213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DDE8E62-6C13-40D3-B7FE-BEC4C648D3A7}"/>
                </a:ext>
              </a:extLst>
            </p:cNvPr>
            <p:cNvGrpSpPr/>
            <p:nvPr/>
          </p:nvGrpSpPr>
          <p:grpSpPr>
            <a:xfrm>
              <a:off x="3496503" y="5981826"/>
              <a:ext cx="1539886" cy="1418985"/>
              <a:chOff x="3496503" y="5981826"/>
              <a:chExt cx="1539886" cy="141898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8583C2F-7784-4FCC-BD67-F89B45AAAB25}"/>
                  </a:ext>
                </a:extLst>
              </p:cNvPr>
              <p:cNvGrpSpPr/>
              <p:nvPr/>
            </p:nvGrpSpPr>
            <p:grpSpPr>
              <a:xfrm>
                <a:off x="3830342" y="5981826"/>
                <a:ext cx="912658" cy="912658"/>
                <a:chOff x="551043" y="6616319"/>
                <a:chExt cx="1906877" cy="1906877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0D9D98DC-A3DE-4819-BACD-1451DB23D2BA}"/>
                    </a:ext>
                  </a:extLst>
                </p:cNvPr>
                <p:cNvSpPr/>
                <p:nvPr/>
              </p:nvSpPr>
              <p:spPr>
                <a:xfrm>
                  <a:off x="551043" y="6616319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8" name="Graphic 67">
                  <a:extLst>
                    <a:ext uri="{FF2B5EF4-FFF2-40B4-BE49-F238E27FC236}">
                      <a16:creationId xmlns:a16="http://schemas.microsoft.com/office/drawing/2014/main" id="{108C51B7-80EA-4AA9-9180-F79C7FB586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878" y="6689124"/>
                  <a:ext cx="1580314" cy="1761266"/>
                </a:xfrm>
                <a:prstGeom prst="rect">
                  <a:avLst/>
                </a:prstGeom>
              </p:spPr>
            </p:pic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5AAC854-2E22-419D-B132-096B2F209976}"/>
                  </a:ext>
                </a:extLst>
              </p:cNvPr>
              <p:cNvSpPr txBox="1"/>
              <p:nvPr/>
            </p:nvSpPr>
            <p:spPr>
              <a:xfrm>
                <a:off x="3496503" y="6943763"/>
                <a:ext cx="1539886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 err="1"/>
                  <a:t>Tanpri</a:t>
                </a:r>
                <a:r>
                  <a:rPr lang="en-US" sz="1100" b="1"/>
                  <a:t> </a:t>
                </a:r>
                <a:r>
                  <a:rPr lang="en-US" sz="1100" b="1" err="1"/>
                  <a:t>kontinye</a:t>
                </a:r>
                <a:r>
                  <a:rPr lang="en-US" sz="1100" b="1"/>
                  <a:t> mete yon mask, lave men w, epi </a:t>
                </a:r>
                <a:r>
                  <a:rPr lang="en-US" sz="1100" b="1" err="1"/>
                  <a:t>kenbe</a:t>
                </a:r>
                <a:r>
                  <a:rPr lang="en-US" sz="1100" b="1"/>
                  <a:t> </a:t>
                </a:r>
                <a:r>
                  <a:rPr lang="en-US" sz="1100" b="1" err="1"/>
                  <a:t>distans</a:t>
                </a:r>
                <a:r>
                  <a:rPr lang="en-US" sz="1100" b="1"/>
                  <a:t> </a:t>
                </a:r>
                <a:r>
                  <a:rPr lang="en-US" sz="1100" b="1" err="1"/>
                  <a:t>sosyal</a:t>
                </a:r>
                <a:r>
                  <a:rPr lang="en-US" sz="1100" b="1"/>
                  <a:t>.</a:t>
                </a:r>
                <a:endParaRPr lang="en-US" sz="1100" b="1">
                  <a:cs typeface="Calibri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FD9E393-0A72-457D-A10E-4A652B5FDD1C}"/>
                </a:ext>
              </a:extLst>
            </p:cNvPr>
            <p:cNvGrpSpPr/>
            <p:nvPr/>
          </p:nvGrpSpPr>
          <p:grpSpPr>
            <a:xfrm>
              <a:off x="5178064" y="5978678"/>
              <a:ext cx="1415918" cy="1410703"/>
              <a:chOff x="5178064" y="5978678"/>
              <a:chExt cx="1415918" cy="1410703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6A300940-612E-4434-A90A-166319E03B88}"/>
                  </a:ext>
                </a:extLst>
              </p:cNvPr>
              <p:cNvGrpSpPr/>
              <p:nvPr/>
            </p:nvGrpSpPr>
            <p:grpSpPr>
              <a:xfrm>
                <a:off x="5406247" y="5978678"/>
                <a:ext cx="910394" cy="950687"/>
                <a:chOff x="5310651" y="6616319"/>
                <a:chExt cx="1906877" cy="1991273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4ECC08A2-238A-4CB1-8AE0-794CADCFE2CA}"/>
                    </a:ext>
                  </a:extLst>
                </p:cNvPr>
                <p:cNvSpPr/>
                <p:nvPr/>
              </p:nvSpPr>
              <p:spPr>
                <a:xfrm>
                  <a:off x="5310651" y="6616319"/>
                  <a:ext cx="1906877" cy="1906877"/>
                </a:xfrm>
                <a:prstGeom prst="rect">
                  <a:avLst/>
                </a:prstGeom>
                <a:solidFill>
                  <a:srgbClr val="96CF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0" name="Graphic 69">
                  <a:extLst>
                    <a:ext uri="{FF2B5EF4-FFF2-40B4-BE49-F238E27FC236}">
                      <a16:creationId xmlns:a16="http://schemas.microsoft.com/office/drawing/2014/main" id="{A5138267-2CC7-4BD0-98E1-87BB31AA73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8062" y="6700715"/>
                  <a:ext cx="1496071" cy="1906877"/>
                </a:xfrm>
                <a:prstGeom prst="rect">
                  <a:avLst/>
                </a:prstGeom>
              </p:spPr>
            </p:pic>
          </p:grp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50DF418-A625-4960-A393-2A15BFEA09B0}"/>
                  </a:ext>
                </a:extLst>
              </p:cNvPr>
              <p:cNvSpPr txBox="1"/>
              <p:nvPr/>
            </p:nvSpPr>
            <p:spPr>
              <a:xfrm>
                <a:off x="5178064" y="6932333"/>
                <a:ext cx="1415918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 err="1"/>
                  <a:t>Ou</a:t>
                </a:r>
                <a:r>
                  <a:rPr lang="en-US" sz="1100" b="1"/>
                  <a:t> </a:t>
                </a:r>
                <a:r>
                  <a:rPr lang="en-US" sz="1100" b="1" err="1"/>
                  <a:t>fè</a:t>
                </a:r>
                <a:r>
                  <a:rPr lang="en-US" sz="1100" b="1"/>
                  <a:t> </a:t>
                </a:r>
                <a:r>
                  <a:rPr lang="en-US" sz="1100" b="1" err="1"/>
                  <a:t>pati</a:t>
                </a:r>
                <a:r>
                  <a:rPr lang="en-US" sz="1100" b="1"/>
                  <a:t> pa w la </a:t>
                </a:r>
                <a:r>
                  <a:rPr lang="en-US" sz="1100" b="1" err="1"/>
                  <a:t>pou</a:t>
                </a:r>
                <a:r>
                  <a:rPr lang="en-US" sz="1100" b="1"/>
                  <a:t> </a:t>
                </a:r>
                <a:r>
                  <a:rPr lang="en-US" sz="1100" b="1" err="1"/>
                  <a:t>pwoteje</a:t>
                </a:r>
                <a:r>
                  <a:rPr lang="en-US" sz="1100" b="1"/>
                  <a:t> </a:t>
                </a:r>
                <a:r>
                  <a:rPr lang="en-US" sz="1100" b="1" err="1"/>
                  <a:t>tèt</a:t>
                </a:r>
                <a:r>
                  <a:rPr lang="en-US" sz="1100" b="1"/>
                  <a:t> </a:t>
                </a:r>
                <a:r>
                  <a:rPr lang="en-US" sz="1100" b="1" err="1"/>
                  <a:t>ou</a:t>
                </a:r>
                <a:r>
                  <a:rPr lang="en-US" sz="1100" b="1"/>
                  <a:t> </a:t>
                </a:r>
                <a:r>
                  <a:rPr lang="en-US" sz="1100" b="1" err="1"/>
                  <a:t>ak</a:t>
                </a:r>
                <a:r>
                  <a:rPr lang="en-US" sz="1100" b="1"/>
                  <a:t> </a:t>
                </a:r>
                <a:r>
                  <a:rPr lang="en-US" sz="1100" b="1" err="1"/>
                  <a:t>lòt</a:t>
                </a:r>
                <a:r>
                  <a:rPr lang="en-US" sz="1100" b="1"/>
                  <a:t> </a:t>
                </a:r>
                <a:r>
                  <a:rPr lang="en-US" sz="1100" b="1" err="1"/>
                  <a:t>moun</a:t>
                </a:r>
                <a:r>
                  <a:rPr lang="en-US" sz="1100" b="1"/>
                  <a:t> </a:t>
                </a:r>
                <a:r>
                  <a:rPr lang="en-US" sz="1100" b="1" err="1"/>
                  <a:t>kont</a:t>
                </a:r>
                <a:r>
                  <a:rPr lang="en-US" sz="1100" b="1"/>
                  <a:t> COVID-19 la!</a:t>
                </a:r>
                <a:endParaRPr lang="en-US" sz="1100" b="1">
                  <a:cs typeface="Calibri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7326A80-958E-4B0F-8FA4-13F32A48FD5D}"/>
              </a:ext>
            </a:extLst>
          </p:cNvPr>
          <p:cNvGrpSpPr/>
          <p:nvPr/>
        </p:nvGrpSpPr>
        <p:grpSpPr>
          <a:xfrm>
            <a:off x="3562386" y="2701133"/>
            <a:ext cx="2890369" cy="1551997"/>
            <a:chOff x="3574046" y="2652212"/>
            <a:chExt cx="2890369" cy="155199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D77C0E5-23FA-49E5-BF97-77E73A22E292}"/>
                </a:ext>
              </a:extLst>
            </p:cNvPr>
            <p:cNvGrpSpPr/>
            <p:nvPr/>
          </p:nvGrpSpPr>
          <p:grpSpPr>
            <a:xfrm>
              <a:off x="3574046" y="2655956"/>
              <a:ext cx="1425250" cy="1544735"/>
              <a:chOff x="3574046" y="2655956"/>
              <a:chExt cx="1425250" cy="1544735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C92E1F6-CB79-4454-8F75-4337B1CD1240}"/>
                  </a:ext>
                </a:extLst>
              </p:cNvPr>
              <p:cNvGrpSpPr/>
              <p:nvPr/>
            </p:nvGrpSpPr>
            <p:grpSpPr>
              <a:xfrm>
                <a:off x="3830342" y="2655956"/>
                <a:ext cx="912659" cy="904573"/>
                <a:chOff x="5308054" y="1151350"/>
                <a:chExt cx="1912070" cy="1895129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18E70612-92D9-41E3-A0B5-16C06E125376}"/>
                    </a:ext>
                  </a:extLst>
                </p:cNvPr>
                <p:cNvSpPr/>
                <p:nvPr/>
              </p:nvSpPr>
              <p:spPr>
                <a:xfrm>
                  <a:off x="5308054" y="1151350"/>
                  <a:ext cx="1912070" cy="1895129"/>
                </a:xfrm>
                <a:prstGeom prst="rect">
                  <a:avLst/>
                </a:prstGeom>
                <a:solidFill>
                  <a:srgbClr val="96CF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0" name="Graphic 59">
                  <a:extLst>
                    <a:ext uri="{FF2B5EF4-FFF2-40B4-BE49-F238E27FC236}">
                      <a16:creationId xmlns:a16="http://schemas.microsoft.com/office/drawing/2014/main" id="{897F88EE-9380-4C72-87E9-2CFBA51EAA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14345" y="1244342"/>
                  <a:ext cx="1266835" cy="1747665"/>
                </a:xfrm>
                <a:prstGeom prst="rect">
                  <a:avLst/>
                </a:prstGeom>
              </p:spPr>
            </p:pic>
          </p:grp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2B83FDF-F93F-4618-9DBE-B31F40A0657A}"/>
                  </a:ext>
                </a:extLst>
              </p:cNvPr>
              <p:cNvSpPr txBox="1"/>
              <p:nvPr/>
            </p:nvSpPr>
            <p:spPr>
              <a:xfrm>
                <a:off x="3574046" y="3591293"/>
                <a:ext cx="1425250" cy="6093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Gen </a:t>
                </a:r>
                <a:r>
                  <a:rPr lang="en-US" sz="1100" b="1" err="1"/>
                  <a:t>plizyè</a:t>
                </a:r>
                <a:r>
                  <a:rPr lang="en-US" sz="1100" b="1"/>
                  <a:t> </a:t>
                </a:r>
                <a:r>
                  <a:rPr lang="en-US" sz="1100" b="1" err="1"/>
                  <a:t>kalite</a:t>
                </a:r>
                <a:r>
                  <a:rPr lang="en-US" sz="1100" b="1"/>
                  <a:t> </a:t>
                </a:r>
                <a:r>
                  <a:rPr lang="en-US" sz="1100" b="1" err="1"/>
                  <a:t>vaksen</a:t>
                </a:r>
                <a:r>
                  <a:rPr lang="en-US" sz="1100" b="1"/>
                  <a:t>. Tout </a:t>
                </a:r>
                <a:r>
                  <a:rPr lang="en-US" sz="1100" b="1" err="1"/>
                  <a:t>vaksen</a:t>
                </a:r>
                <a:r>
                  <a:rPr lang="en-US" sz="1100" b="1"/>
                  <a:t> </a:t>
                </a:r>
                <a:r>
                  <a:rPr lang="en-US" sz="1100" b="1" err="1"/>
                  <a:t>kont</a:t>
                </a:r>
                <a:r>
                  <a:rPr lang="en-US" sz="1100" b="1"/>
                  <a:t> COVID-19 </a:t>
                </a:r>
                <a:r>
                  <a:rPr lang="en-US" sz="1100" b="1" err="1"/>
                  <a:t>yo</a:t>
                </a:r>
                <a:r>
                  <a:rPr lang="en-US" sz="1100" b="1"/>
                  <a:t> </a:t>
                </a:r>
                <a:r>
                  <a:rPr lang="en-US" sz="1100" b="1" err="1"/>
                  <a:t>san</a:t>
                </a:r>
                <a:r>
                  <a:rPr lang="en-US" sz="1100" b="1"/>
                  <a:t> </a:t>
                </a:r>
                <a:r>
                  <a:rPr lang="en-US" sz="1100" b="1" err="1"/>
                  <a:t>danje</a:t>
                </a:r>
                <a:r>
                  <a:rPr lang="en-US" sz="1100" b="1"/>
                  <a:t> epi </a:t>
                </a:r>
                <a:r>
                  <a:rPr lang="en-US" sz="1100" b="1" err="1"/>
                  <a:t>yo</a:t>
                </a:r>
                <a:r>
                  <a:rPr lang="en-US" sz="1100" b="1"/>
                  <a:t> </a:t>
                </a:r>
                <a:r>
                  <a:rPr lang="en-US" sz="1100" b="1" err="1"/>
                  <a:t>efikas</a:t>
                </a:r>
                <a:r>
                  <a:rPr lang="en-US" sz="1100" b="1"/>
                  <a:t>.</a:t>
                </a:r>
                <a:endParaRPr lang="en-US" sz="1100" b="1">
                  <a:cs typeface="Calibri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CD5A2D8-73F6-409F-A288-22E919A88FB5}"/>
                </a:ext>
              </a:extLst>
            </p:cNvPr>
            <p:cNvGrpSpPr/>
            <p:nvPr/>
          </p:nvGrpSpPr>
          <p:grpSpPr>
            <a:xfrm>
              <a:off x="5224491" y="2652212"/>
              <a:ext cx="1239924" cy="1551997"/>
              <a:chOff x="5224491" y="2652212"/>
              <a:chExt cx="1239924" cy="1551997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DD5FC86-05F0-48AB-93B0-64165CAF5FD6}"/>
                  </a:ext>
                </a:extLst>
              </p:cNvPr>
              <p:cNvGrpSpPr/>
              <p:nvPr/>
            </p:nvGrpSpPr>
            <p:grpSpPr>
              <a:xfrm>
                <a:off x="5406248" y="2652212"/>
                <a:ext cx="912658" cy="912658"/>
                <a:chOff x="3973660" y="2739932"/>
                <a:chExt cx="1906877" cy="1906877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F3FB5EBF-5B72-4C2E-BA7D-BD4FB9A8E362}"/>
                    </a:ext>
                  </a:extLst>
                </p:cNvPr>
                <p:cNvSpPr/>
                <p:nvPr/>
              </p:nvSpPr>
              <p:spPr>
                <a:xfrm>
                  <a:off x="3973660" y="2739932"/>
                  <a:ext cx="1906877" cy="1906877"/>
                </a:xfrm>
                <a:prstGeom prst="rect">
                  <a:avLst/>
                </a:prstGeom>
                <a:solidFill>
                  <a:srgbClr val="FF73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2" name="Graphic 61">
                  <a:extLst>
                    <a:ext uri="{FF2B5EF4-FFF2-40B4-BE49-F238E27FC236}">
                      <a16:creationId xmlns:a16="http://schemas.microsoft.com/office/drawing/2014/main" id="{49D3CE87-0927-415E-8FD8-75F7856FBF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44229" y="2842702"/>
                  <a:ext cx="1360976" cy="1720366"/>
                </a:xfrm>
                <a:prstGeom prst="rect">
                  <a:avLst/>
                </a:prstGeom>
              </p:spPr>
            </p:pic>
          </p:grp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952BE9E-FE66-4F25-BCCB-70DDF04034C7}"/>
                  </a:ext>
                </a:extLst>
              </p:cNvPr>
              <p:cNvSpPr txBox="1"/>
              <p:nvPr/>
            </p:nvSpPr>
            <p:spPr>
              <a:xfrm>
                <a:off x="5224491" y="3594811"/>
                <a:ext cx="1239924" cy="6093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100" b="1" err="1">
                    <a:ea typeface="+mn-lt"/>
                    <a:cs typeface="Calibri Light"/>
                  </a:rPr>
                  <a:t>Apre</a:t>
                </a:r>
                <a:r>
                  <a:rPr lang="en-US" sz="1100" b="1">
                    <a:ea typeface="+mn-lt"/>
                    <a:cs typeface="Calibri Light"/>
                  </a:rPr>
                  <a:t> </a:t>
                </a:r>
                <a:r>
                  <a:rPr lang="en-US" sz="1100" b="1" err="1">
                    <a:ea typeface="+mn-lt"/>
                    <a:cs typeface="Calibri Light"/>
                  </a:rPr>
                  <a:t>vaksinasyon</a:t>
                </a:r>
                <a:r>
                  <a:rPr lang="en-US" sz="1100" b="1">
                    <a:ea typeface="+mn-lt"/>
                    <a:cs typeface="Calibri Light"/>
                  </a:rPr>
                  <a:t> an </a:t>
                </a:r>
                <a:r>
                  <a:rPr lang="en-US" sz="1100" b="1" err="1">
                    <a:ea typeface="+mn-lt"/>
                    <a:cs typeface="Calibri Light"/>
                  </a:rPr>
                  <a:t>ou</a:t>
                </a:r>
                <a:r>
                  <a:rPr lang="en-US" sz="1100" b="1">
                    <a:ea typeface="+mn-lt"/>
                    <a:cs typeface="Calibri Light"/>
                  </a:rPr>
                  <a:t> ka gen: </a:t>
                </a:r>
                <a:r>
                  <a:rPr lang="en-US" sz="1100" b="1" err="1">
                    <a:ea typeface="+mn-lt"/>
                    <a:cs typeface="Calibri Light"/>
                  </a:rPr>
                  <a:t>doulè</a:t>
                </a:r>
                <a:r>
                  <a:rPr lang="en-US" sz="1100" b="1">
                    <a:ea typeface="+mn-lt"/>
                    <a:cs typeface="Calibri Light"/>
                  </a:rPr>
                  <a:t> nan bra, </a:t>
                </a:r>
                <a:r>
                  <a:rPr lang="en-US" sz="1100" b="1" err="1">
                    <a:ea typeface="+mn-lt"/>
                    <a:cs typeface="Calibri Light"/>
                  </a:rPr>
                  <a:t>tèt</a:t>
                </a:r>
                <a:r>
                  <a:rPr lang="en-US" sz="1100" b="1">
                    <a:ea typeface="+mn-lt"/>
                    <a:cs typeface="Calibri Light"/>
                  </a:rPr>
                  <a:t> </a:t>
                </a:r>
                <a:r>
                  <a:rPr lang="en-US" sz="1100" b="1" err="1">
                    <a:ea typeface="+mn-lt"/>
                    <a:cs typeface="Calibri Light"/>
                  </a:rPr>
                  <a:t>fè</a:t>
                </a:r>
                <a:r>
                  <a:rPr lang="en-US" sz="1100" b="1">
                    <a:ea typeface="+mn-lt"/>
                    <a:cs typeface="Calibri Light"/>
                  </a:rPr>
                  <a:t> mal, </a:t>
                </a:r>
                <a:r>
                  <a:rPr lang="en-US" sz="1100" b="1" err="1">
                    <a:ea typeface="+mn-lt"/>
                    <a:cs typeface="Calibri Light"/>
                  </a:rPr>
                  <a:t>lafyèv</a:t>
                </a:r>
                <a:r>
                  <a:rPr lang="en-US" sz="1100" b="1">
                    <a:ea typeface="+mn-lt"/>
                    <a:cs typeface="Calibri Light"/>
                  </a:rPr>
                  <a:t>, </a:t>
                </a:r>
                <a:r>
                  <a:rPr lang="en-US" sz="1100" b="1" err="1">
                    <a:ea typeface="+mn-lt"/>
                    <a:cs typeface="Calibri Light"/>
                  </a:rPr>
                  <a:t>oswa</a:t>
                </a:r>
                <a:r>
                  <a:rPr lang="en-US" sz="1100" b="1">
                    <a:ea typeface="+mn-lt"/>
                    <a:cs typeface="Calibri Light"/>
                  </a:rPr>
                  <a:t> </a:t>
                </a:r>
                <a:r>
                  <a:rPr lang="en-US" sz="1100" b="1" err="1">
                    <a:ea typeface="+mn-lt"/>
                    <a:cs typeface="Calibri Light"/>
                  </a:rPr>
                  <a:t>frison</a:t>
                </a:r>
                <a:r>
                  <a:rPr lang="en-US" sz="1100" b="1">
                    <a:ea typeface="+mn-lt"/>
                    <a:cs typeface="Calibri Light"/>
                  </a:rPr>
                  <a:t>.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2EC6D6F-779F-464B-AEE8-86623CA061A6}"/>
              </a:ext>
            </a:extLst>
          </p:cNvPr>
          <p:cNvGrpSpPr/>
          <p:nvPr/>
        </p:nvGrpSpPr>
        <p:grpSpPr>
          <a:xfrm>
            <a:off x="3601944" y="1103319"/>
            <a:ext cx="2975315" cy="1405198"/>
            <a:chOff x="3613604" y="1017379"/>
            <a:chExt cx="2975315" cy="140519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1C43B50-56B9-48F4-A242-AA07131EB20F}"/>
                </a:ext>
              </a:extLst>
            </p:cNvPr>
            <p:cNvGrpSpPr/>
            <p:nvPr/>
          </p:nvGrpSpPr>
          <p:grpSpPr>
            <a:xfrm>
              <a:off x="3613604" y="1017380"/>
              <a:ext cx="1346135" cy="1404632"/>
              <a:chOff x="3613604" y="1017380"/>
              <a:chExt cx="1346135" cy="1404632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24410D2-E053-4B13-9AF3-7AB02607E8E3}"/>
                  </a:ext>
                </a:extLst>
              </p:cNvPr>
              <p:cNvGrpSpPr/>
              <p:nvPr/>
            </p:nvGrpSpPr>
            <p:grpSpPr>
              <a:xfrm>
                <a:off x="3830342" y="1017380"/>
                <a:ext cx="912658" cy="912658"/>
                <a:chOff x="3715046" y="1230483"/>
                <a:chExt cx="1906877" cy="1906877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FC1CE315-88D0-4FAB-B917-12F8669FFDDA}"/>
                    </a:ext>
                  </a:extLst>
                </p:cNvPr>
                <p:cNvSpPr/>
                <p:nvPr/>
              </p:nvSpPr>
              <p:spPr>
                <a:xfrm>
                  <a:off x="3715046" y="1230483"/>
                  <a:ext cx="1906877" cy="1906877"/>
                </a:xfrm>
                <a:prstGeom prst="rect">
                  <a:avLst/>
                </a:prstGeom>
                <a:solidFill>
                  <a:srgbClr val="1565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4" name="Graphic 53">
                  <a:extLst>
                    <a:ext uri="{FF2B5EF4-FFF2-40B4-BE49-F238E27FC236}">
                      <a16:creationId xmlns:a16="http://schemas.microsoft.com/office/drawing/2014/main" id="{4EA2C26A-014B-4A02-8B74-A5A9C7085E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10661" y="1298402"/>
                  <a:ext cx="1508158" cy="1749464"/>
                </a:xfrm>
                <a:prstGeom prst="rect">
                  <a:avLst/>
                </a:prstGeom>
              </p:spPr>
            </p:pic>
          </p:grp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B8A546D-0D96-41A8-AF3B-4B63418BEC93}"/>
                  </a:ext>
                </a:extLst>
              </p:cNvPr>
              <p:cNvSpPr txBox="1"/>
              <p:nvPr/>
            </p:nvSpPr>
            <p:spPr>
              <a:xfrm>
                <a:off x="3613604" y="1964964"/>
                <a:ext cx="1346135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fr-FR" sz="1100" b="1"/>
                  <a:t>Li </a:t>
                </a:r>
                <a:r>
                  <a:rPr lang="fr-FR" sz="1100" b="1" err="1"/>
                  <a:t>enpòtan</a:t>
                </a:r>
                <a:r>
                  <a:rPr lang="fr-FR" sz="1100" b="1"/>
                  <a:t> pou </a:t>
                </a:r>
                <a:r>
                  <a:rPr lang="fr-FR" sz="1100" b="1" err="1"/>
                  <a:t>pran</a:t>
                </a:r>
                <a:r>
                  <a:rPr lang="fr-FR" sz="1100" b="1"/>
                  <a:t> </a:t>
                </a:r>
                <a:r>
                  <a:rPr lang="fr-FR" sz="1100" b="1" err="1"/>
                  <a:t>vaksen</a:t>
                </a:r>
                <a:r>
                  <a:rPr lang="fr-FR" sz="1100" b="1"/>
                  <a:t> an, </a:t>
                </a:r>
                <a:r>
                  <a:rPr lang="fr-FR" sz="1100" b="1" err="1"/>
                  <a:t>menm</a:t>
                </a:r>
                <a:r>
                  <a:rPr lang="fr-FR" sz="1100" b="1"/>
                  <a:t> si ou te </a:t>
                </a:r>
                <a:r>
                  <a:rPr lang="fr-FR" sz="1100" b="1" err="1"/>
                  <a:t>gen</a:t>
                </a:r>
                <a:r>
                  <a:rPr lang="fr-FR" sz="1100" b="1"/>
                  <a:t> COVID-19.</a:t>
                </a:r>
                <a:endParaRPr lang="en-US" sz="1100" b="1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1546944-53D9-49C3-8563-441BE1BF866E}"/>
                </a:ext>
              </a:extLst>
            </p:cNvPr>
            <p:cNvGrpSpPr/>
            <p:nvPr/>
          </p:nvGrpSpPr>
          <p:grpSpPr>
            <a:xfrm>
              <a:off x="5130195" y="1017379"/>
              <a:ext cx="1458724" cy="1405198"/>
              <a:chOff x="5130195" y="1017379"/>
              <a:chExt cx="1458724" cy="1405198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4A7293B-75CF-4A9D-BF15-1AA3A90F80EF}"/>
                  </a:ext>
                </a:extLst>
              </p:cNvPr>
              <p:cNvGrpSpPr/>
              <p:nvPr/>
            </p:nvGrpSpPr>
            <p:grpSpPr>
              <a:xfrm>
                <a:off x="5406247" y="1017379"/>
                <a:ext cx="912659" cy="912659"/>
                <a:chOff x="2932763" y="1151350"/>
                <a:chExt cx="1906877" cy="1906877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482EC1C3-0E80-45C7-B781-D237CC6D5E82}"/>
                    </a:ext>
                  </a:extLst>
                </p:cNvPr>
                <p:cNvSpPr/>
                <p:nvPr/>
              </p:nvSpPr>
              <p:spPr>
                <a:xfrm>
                  <a:off x="2932763" y="1151350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D3CEE380-ED31-4686-8766-175B44A0857D}"/>
                    </a:ext>
                  </a:extLst>
                </p:cNvPr>
                <p:cNvGrpSpPr/>
                <p:nvPr/>
              </p:nvGrpSpPr>
              <p:grpSpPr>
                <a:xfrm>
                  <a:off x="3099945" y="1305653"/>
                  <a:ext cx="1598270" cy="1598270"/>
                  <a:chOff x="3087066" y="1180601"/>
                  <a:chExt cx="1598270" cy="1598270"/>
                </a:xfrm>
              </p:grpSpPr>
              <p:pic>
                <p:nvPicPr>
                  <p:cNvPr id="57" name="Graphic 56">
                    <a:extLst>
                      <a:ext uri="{FF2B5EF4-FFF2-40B4-BE49-F238E27FC236}">
                        <a16:creationId xmlns:a16="http://schemas.microsoft.com/office/drawing/2014/main" id="{AFFC318B-A2A2-472C-A734-5ADEA79C36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8">
                    <a:extLst>
                      <a:ext uri="{96DAC541-7B7A-43D3-8B79-37D633B846F1}">
                        <asvg:svgBlip xmlns:asvg="http://schemas.microsoft.com/office/drawing/2016/SVG/main" r:embed="rId1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08538" y="1637169"/>
                    <a:ext cx="1155326" cy="685134"/>
                  </a:xfrm>
                  <a:prstGeom prst="rect">
                    <a:avLst/>
                  </a:prstGeom>
                </p:spPr>
              </p:pic>
              <p:sp>
                <p:nvSpPr>
                  <p:cNvPr id="58" name="&quot;Not Allowed&quot; Symbol 57">
                    <a:extLst>
                      <a:ext uri="{FF2B5EF4-FFF2-40B4-BE49-F238E27FC236}">
                        <a16:creationId xmlns:a16="http://schemas.microsoft.com/office/drawing/2014/main" id="{3A6B56FC-26C3-4FEC-AF05-0EC230BE253C}"/>
                      </a:ext>
                    </a:extLst>
                  </p:cNvPr>
                  <p:cNvSpPr/>
                  <p:nvPr/>
                </p:nvSpPr>
                <p:spPr>
                  <a:xfrm>
                    <a:off x="3087066" y="1180601"/>
                    <a:ext cx="1598270" cy="1598270"/>
                  </a:xfrm>
                  <a:prstGeom prst="noSmoking">
                    <a:avLst>
                      <a:gd name="adj" fmla="val 6984"/>
                    </a:avLst>
                  </a:prstGeom>
                  <a:solidFill>
                    <a:srgbClr val="FF0000">
                      <a:alpha val="6509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3A254BB-728B-46FC-AE36-69A08FD9FC00}"/>
                  </a:ext>
                </a:extLst>
              </p:cNvPr>
              <p:cNvSpPr txBox="1"/>
              <p:nvPr/>
            </p:nvSpPr>
            <p:spPr>
              <a:xfrm>
                <a:off x="5130195" y="1965529"/>
                <a:ext cx="1458724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it-IT" sz="1100" b="1">
                    <a:cs typeface="Calibri"/>
                  </a:rPr>
                  <a:t>Li GRATIS nèt epi li PA mande okenn fòm idantifikasyon.</a:t>
                </a:r>
                <a:endParaRPr lang="en-US" sz="1100" b="1">
                  <a:cs typeface="Calibri"/>
                </a:endParaRPr>
              </a:p>
            </p:txBody>
          </p:sp>
        </p:grp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5B5B4C32-5690-42D3-8E0F-8B8D57B90BE8}"/>
              </a:ext>
            </a:extLst>
          </p:cNvPr>
          <p:cNvSpPr/>
          <p:nvPr/>
        </p:nvSpPr>
        <p:spPr>
          <a:xfrm>
            <a:off x="0" y="1654969"/>
            <a:ext cx="3371849" cy="453210"/>
          </a:xfrm>
          <a:prstGeom prst="rect">
            <a:avLst/>
          </a:prstGeom>
          <a:solidFill>
            <a:srgbClr val="549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469997-340E-4E4D-9DDD-329EFC5C9422}"/>
              </a:ext>
            </a:extLst>
          </p:cNvPr>
          <p:cNvSpPr txBox="1"/>
          <p:nvPr/>
        </p:nvSpPr>
        <p:spPr>
          <a:xfrm>
            <a:off x="400048" y="1772432"/>
            <a:ext cx="2571752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cs typeface="Calibri"/>
              </a:rPr>
              <a:t>Avantaj Vaksinasyon an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853C5B-71E8-462D-BBC5-9F1EA8E301E6}"/>
              </a:ext>
            </a:extLst>
          </p:cNvPr>
          <p:cNvGrpSpPr/>
          <p:nvPr/>
        </p:nvGrpSpPr>
        <p:grpSpPr>
          <a:xfrm>
            <a:off x="1" y="5441352"/>
            <a:ext cx="3371850" cy="453210"/>
            <a:chOff x="1" y="5344160"/>
            <a:chExt cx="3371850" cy="453210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180C783-5033-41A5-818F-D7E275EF2D0F}"/>
                </a:ext>
              </a:extLst>
            </p:cNvPr>
            <p:cNvSpPr/>
            <p:nvPr/>
          </p:nvSpPr>
          <p:spPr>
            <a:xfrm>
              <a:off x="1" y="5344160"/>
              <a:ext cx="3371850" cy="45321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alpha val="78000"/>
                  </a:srgbClr>
                </a:gs>
                <a:gs pos="63000">
                  <a:srgbClr val="C00000">
                    <a:alpha val="85000"/>
                  </a:srgbClr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B90134A-2100-44CE-B08A-1B5B56D1DA59}"/>
                </a:ext>
              </a:extLst>
            </p:cNvPr>
            <p:cNvSpPr txBox="1"/>
            <p:nvPr/>
          </p:nvSpPr>
          <p:spPr>
            <a:xfrm>
              <a:off x="296768" y="5398841"/>
              <a:ext cx="2792278" cy="3600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s-ES" sz="1300" b="1" err="1">
                  <a:solidFill>
                    <a:schemeClr val="bg1"/>
                  </a:solidFill>
                  <a:cs typeface="Calibri"/>
                </a:rPr>
                <a:t>Risk</a:t>
              </a:r>
              <a:r>
                <a:rPr lang="es-ES" sz="1300" b="1">
                  <a:solidFill>
                    <a:schemeClr val="bg1"/>
                  </a:solidFill>
                  <a:cs typeface="Calibri"/>
                </a:rPr>
                <a:t> </a:t>
              </a:r>
              <a:r>
                <a:rPr lang="es-ES" sz="1300" b="1" err="1">
                  <a:solidFill>
                    <a:schemeClr val="bg1"/>
                  </a:solidFill>
                  <a:cs typeface="Calibri"/>
                </a:rPr>
                <a:t>ki</a:t>
              </a:r>
              <a:r>
                <a:rPr lang="es-ES" sz="1300" b="1">
                  <a:solidFill>
                    <a:schemeClr val="bg1"/>
                  </a:solidFill>
                  <a:cs typeface="Calibri"/>
                </a:rPr>
                <a:t> </a:t>
              </a:r>
              <a:r>
                <a:rPr lang="es-ES" sz="1300" b="1" err="1">
                  <a:solidFill>
                    <a:schemeClr val="bg1"/>
                  </a:solidFill>
                  <a:cs typeface="Calibri"/>
                </a:rPr>
                <a:t>genyen</a:t>
              </a:r>
              <a:r>
                <a:rPr lang="es-ES" sz="1300" b="1">
                  <a:solidFill>
                    <a:schemeClr val="bg1"/>
                  </a:solidFill>
                  <a:cs typeface="Calibri"/>
                </a:rPr>
                <a:t> </a:t>
              </a:r>
              <a:r>
                <a:rPr lang="es-ES" sz="1300" b="1" err="1">
                  <a:solidFill>
                    <a:schemeClr val="bg1"/>
                  </a:solidFill>
                  <a:cs typeface="Calibri"/>
                </a:rPr>
                <a:t>pou</a:t>
              </a:r>
              <a:r>
                <a:rPr lang="es-ES" sz="1300" b="1">
                  <a:solidFill>
                    <a:schemeClr val="bg1"/>
                  </a:solidFill>
                  <a:cs typeface="Calibri"/>
                </a:rPr>
                <a:t> </a:t>
              </a:r>
              <a:r>
                <a:rPr lang="es-ES" sz="1300" b="1" err="1">
                  <a:solidFill>
                    <a:schemeClr val="bg1"/>
                  </a:solidFill>
                  <a:cs typeface="Calibri"/>
                </a:rPr>
                <a:t>moun</a:t>
              </a:r>
              <a:r>
                <a:rPr lang="es-ES" sz="1300" b="1">
                  <a:solidFill>
                    <a:schemeClr val="bg1"/>
                  </a:solidFill>
                  <a:cs typeface="Calibri"/>
                </a:rPr>
                <a:t> </a:t>
              </a:r>
              <a:r>
                <a:rPr lang="es-ES" sz="1300" b="1" err="1">
                  <a:solidFill>
                    <a:schemeClr val="bg1"/>
                  </a:solidFill>
                  <a:cs typeface="Calibri"/>
                </a:rPr>
                <a:t>ki</a:t>
              </a:r>
              <a:r>
                <a:rPr lang="es-ES" sz="1300" b="1">
                  <a:solidFill>
                    <a:schemeClr val="bg1"/>
                  </a:solidFill>
                  <a:cs typeface="Calibri"/>
                </a:rPr>
                <a:t> </a:t>
              </a:r>
              <a:r>
                <a:rPr lang="es-ES" sz="1300" b="1" err="1">
                  <a:solidFill>
                    <a:schemeClr val="bg1"/>
                  </a:solidFill>
                  <a:cs typeface="Calibri"/>
                </a:rPr>
                <a:t>pa</a:t>
              </a:r>
              <a:r>
                <a:rPr lang="es-ES" sz="1300" b="1">
                  <a:solidFill>
                    <a:schemeClr val="bg1"/>
                  </a:solidFill>
                  <a:cs typeface="Calibri"/>
                </a:rPr>
                <a:t> </a:t>
              </a:r>
              <a:br>
                <a:rPr lang="es-ES" sz="1300" b="1">
                  <a:solidFill>
                    <a:schemeClr val="bg1"/>
                  </a:solidFill>
                  <a:cs typeface="Calibri"/>
                </a:rPr>
              </a:br>
              <a:r>
                <a:rPr lang="es-ES" sz="1300" b="1" err="1">
                  <a:solidFill>
                    <a:schemeClr val="bg1"/>
                  </a:solidFill>
                  <a:cs typeface="Calibri"/>
                </a:rPr>
                <a:t>pran</a:t>
              </a:r>
              <a:r>
                <a:rPr lang="es-ES" sz="1300" b="1">
                  <a:solidFill>
                    <a:schemeClr val="bg1"/>
                  </a:solidFill>
                  <a:cs typeface="Calibri"/>
                </a:rPr>
                <a:t> </a:t>
              </a:r>
              <a:r>
                <a:rPr lang="es-ES" sz="1300" b="1" err="1">
                  <a:solidFill>
                    <a:schemeClr val="bg1"/>
                  </a:solidFill>
                  <a:cs typeface="Calibri"/>
                </a:rPr>
                <a:t>vaksen</a:t>
              </a:r>
              <a:r>
                <a:rPr lang="es-ES" sz="1300" b="1">
                  <a:solidFill>
                    <a:schemeClr val="bg1"/>
                  </a:solidFill>
                  <a:cs typeface="Calibri"/>
                </a:rPr>
                <a:t> </a:t>
              </a:r>
              <a:r>
                <a:rPr lang="es-ES" sz="1300" b="1" err="1">
                  <a:solidFill>
                    <a:schemeClr val="bg1"/>
                  </a:solidFill>
                  <a:cs typeface="Calibri"/>
                </a:rPr>
                <a:t>an</a:t>
              </a:r>
              <a:endParaRPr lang="es-ES" sz="1300" b="1">
                <a:solidFill>
                  <a:schemeClr val="bg1"/>
                </a:solidFill>
                <a:cs typeface="Calibri"/>
              </a:endParaRP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44FF3B32-BCBB-4E36-AA4F-850C58A6E173}"/>
              </a:ext>
            </a:extLst>
          </p:cNvPr>
          <p:cNvSpPr txBox="1"/>
          <p:nvPr/>
        </p:nvSpPr>
        <p:spPr>
          <a:xfrm>
            <a:off x="282224" y="6006571"/>
            <a:ext cx="2821366" cy="14465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 err="1">
                <a:cs typeface="Calibri"/>
              </a:rPr>
              <a:t>Plis</a:t>
            </a:r>
            <a:r>
              <a:rPr lang="en-US" sz="1200">
                <a:cs typeface="Calibri"/>
              </a:rPr>
              <a:t> risk </a:t>
            </a:r>
            <a:r>
              <a:rPr lang="en-US" sz="1200" err="1">
                <a:cs typeface="Calibri"/>
              </a:rPr>
              <a:t>pou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kontamine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ak</a:t>
            </a:r>
            <a:r>
              <a:rPr lang="en-US" sz="1200">
                <a:cs typeface="Calibri"/>
              </a:rPr>
              <a:t> COVID-19.</a:t>
            </a: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 err="1">
                <a:cs typeface="Calibri"/>
              </a:rPr>
              <a:t>Plis</a:t>
            </a:r>
            <a:r>
              <a:rPr lang="en-US" sz="1200">
                <a:cs typeface="Calibri"/>
              </a:rPr>
              <a:t> risk </a:t>
            </a:r>
            <a:r>
              <a:rPr lang="en-US" sz="1200" err="1">
                <a:cs typeface="Calibri"/>
              </a:rPr>
              <a:t>pou</a:t>
            </a:r>
            <a:r>
              <a:rPr lang="en-US" sz="1200">
                <a:cs typeface="Calibri"/>
              </a:rPr>
              <a:t> gen </a:t>
            </a:r>
            <a:r>
              <a:rPr lang="en-US" sz="1200" err="1">
                <a:cs typeface="Calibri"/>
              </a:rPr>
              <a:t>gwo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enfeksyon</a:t>
            </a:r>
            <a:r>
              <a:rPr lang="en-US" sz="1200">
                <a:cs typeface="Calibri"/>
              </a:rPr>
              <a:t>, </a:t>
            </a:r>
            <a:r>
              <a:rPr lang="en-US" sz="1200" err="1">
                <a:cs typeface="Calibri"/>
              </a:rPr>
              <a:t>entène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lopital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lanmò</a:t>
            </a:r>
            <a:r>
              <a:rPr lang="en-US" sz="1200">
                <a:cs typeface="Calibri"/>
              </a:rPr>
              <a:t>.</a:t>
            </a: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>
                <a:cs typeface="Calibri"/>
              </a:rPr>
              <a:t>Si yon </a:t>
            </a:r>
            <a:r>
              <a:rPr lang="en-US" sz="1200" err="1">
                <a:cs typeface="Calibri"/>
              </a:rPr>
              <a:t>majorite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moun</a:t>
            </a:r>
            <a:r>
              <a:rPr lang="en-US" sz="1200">
                <a:cs typeface="Calibri"/>
              </a:rPr>
              <a:t> </a:t>
            </a:r>
            <a:r>
              <a:rPr lang="en-US" sz="1200" b="1">
                <a:cs typeface="Calibri"/>
              </a:rPr>
              <a:t>PA PRAN VAKSEN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kont</a:t>
            </a:r>
            <a:r>
              <a:rPr lang="en-US" sz="1200">
                <a:cs typeface="Calibri"/>
              </a:rPr>
              <a:t> COVID-19 la, </a:t>
            </a:r>
            <a:r>
              <a:rPr lang="en-US" sz="1200" err="1">
                <a:cs typeface="Calibri"/>
              </a:rPr>
              <a:t>alò</a:t>
            </a:r>
            <a:r>
              <a:rPr lang="en-US" sz="1200">
                <a:cs typeface="Calibri"/>
              </a:rPr>
              <a:t> risk </a:t>
            </a:r>
            <a:r>
              <a:rPr lang="en-US" sz="1200" err="1">
                <a:cs typeface="Calibri"/>
              </a:rPr>
              <a:t>pou</a:t>
            </a:r>
            <a:r>
              <a:rPr lang="en-US" sz="1200">
                <a:cs typeface="Calibri"/>
              </a:rPr>
              <a:t> gen </a:t>
            </a:r>
            <a:r>
              <a:rPr lang="en-US" sz="1200" err="1">
                <a:cs typeface="Calibri"/>
              </a:rPr>
              <a:t>maladi</a:t>
            </a:r>
            <a:r>
              <a:rPr lang="en-US" sz="1200">
                <a:cs typeface="Calibri"/>
              </a:rPr>
              <a:t> ki </a:t>
            </a:r>
            <a:r>
              <a:rPr lang="en-US" sz="1200" err="1">
                <a:cs typeface="Calibri"/>
              </a:rPr>
              <a:t>grav</a:t>
            </a:r>
            <a:r>
              <a:rPr lang="en-US" sz="1200">
                <a:cs typeface="Calibri"/>
              </a:rPr>
              <a:t> epi risk </a:t>
            </a:r>
            <a:r>
              <a:rPr lang="en-US" sz="1200" err="1">
                <a:cs typeface="Calibri"/>
              </a:rPr>
              <a:t>pou</a:t>
            </a:r>
            <a:r>
              <a:rPr lang="en-US" sz="1200">
                <a:cs typeface="Calibri"/>
              </a:rPr>
              <a:t> gen </a:t>
            </a:r>
            <a:r>
              <a:rPr lang="en-US" sz="1200" err="1">
                <a:cs typeface="Calibri"/>
              </a:rPr>
              <a:t>nouvo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mitasyon</a:t>
            </a:r>
            <a:r>
              <a:rPr lang="en-US" sz="1200">
                <a:cs typeface="Calibri"/>
              </a:rPr>
              <a:t> ki pi </a:t>
            </a:r>
            <a:r>
              <a:rPr lang="en-US" sz="1200" err="1">
                <a:cs typeface="Calibri"/>
              </a:rPr>
              <a:t>kontajye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danjere</a:t>
            </a:r>
            <a:r>
              <a:rPr lang="en-US" sz="1200">
                <a:cs typeface="Calibri"/>
              </a:rPr>
              <a:t> vin pi </a:t>
            </a:r>
            <a:r>
              <a:rPr lang="en-US" sz="1200" err="1">
                <a:cs typeface="Calibri"/>
              </a:rPr>
              <a:t>plis</a:t>
            </a:r>
            <a:r>
              <a:rPr lang="en-US" sz="1200">
                <a:cs typeface="Calibri"/>
              </a:rPr>
              <a:t>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0DB9AF7-CFC5-4DFA-ABD1-D22CBDA07F11}"/>
              </a:ext>
            </a:extLst>
          </p:cNvPr>
          <p:cNvSpPr txBox="1"/>
          <p:nvPr/>
        </p:nvSpPr>
        <p:spPr>
          <a:xfrm>
            <a:off x="7138616" y="152728"/>
            <a:ext cx="2524868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400" b="1" err="1">
                <a:solidFill>
                  <a:schemeClr val="bg1"/>
                </a:solidFill>
                <a:cs typeface="Calibri"/>
              </a:rPr>
              <a:t>Kòman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m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ap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fè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konnen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kilè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oswa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si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mwen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bezwen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yon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lòt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dòz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vaksen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an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?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E8BE779-ED93-43C1-B2DC-1EDC1AE0F920}"/>
              </a:ext>
            </a:extLst>
          </p:cNvPr>
          <p:cNvSpPr txBox="1"/>
          <p:nvPr/>
        </p:nvSpPr>
        <p:spPr>
          <a:xfrm>
            <a:off x="7227278" y="2619185"/>
            <a:ext cx="2347546" cy="8617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400" b="1">
                <a:solidFill>
                  <a:schemeClr val="bg1"/>
                </a:solidFill>
                <a:cs typeface="Calibri"/>
              </a:rPr>
              <a:t>Kisa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mwen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ta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dwe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fè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si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mwen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te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resevwa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premye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dòz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mwen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an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nan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yon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lòt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peyi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epi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li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pa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disponib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400" b="1" err="1">
                <a:solidFill>
                  <a:schemeClr val="bg1"/>
                </a:solidFill>
                <a:cs typeface="Calibri"/>
              </a:rPr>
              <a:t>Etazini</a:t>
            </a:r>
            <a:r>
              <a:rPr lang="es-ES" sz="1400" b="1">
                <a:solidFill>
                  <a:schemeClr val="bg1"/>
                </a:solidFill>
                <a:cs typeface="Calibri"/>
              </a:rPr>
              <a:t>?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3482495-BD14-4B94-8405-C95646A5FC7A}"/>
              </a:ext>
            </a:extLst>
          </p:cNvPr>
          <p:cNvSpPr txBox="1"/>
          <p:nvPr/>
        </p:nvSpPr>
        <p:spPr>
          <a:xfrm>
            <a:off x="6981490" y="3684969"/>
            <a:ext cx="2838450" cy="160556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10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200">
                <a:ea typeface="+mn-lt"/>
                <a:cs typeface="+mn-lt"/>
              </a:rPr>
              <a:t>Se pa tout </a:t>
            </a:r>
            <a:r>
              <a:rPr lang="en-US" sz="1200" err="1">
                <a:ea typeface="+mn-lt"/>
                <a:cs typeface="+mn-lt"/>
              </a:rPr>
              <a:t>peyi</a:t>
            </a:r>
            <a:r>
              <a:rPr lang="en-US" sz="1200">
                <a:ea typeface="+mn-lt"/>
                <a:cs typeface="+mn-lt"/>
              </a:rPr>
              <a:t> ki </a:t>
            </a:r>
            <a:r>
              <a:rPr lang="en-US" sz="1200" err="1">
                <a:ea typeface="+mn-lt"/>
                <a:cs typeface="+mn-lt"/>
              </a:rPr>
              <a:t>apwouve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menm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vaksen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kont</a:t>
            </a:r>
            <a:r>
              <a:rPr lang="en-US" sz="1200">
                <a:ea typeface="+mn-lt"/>
                <a:cs typeface="+mn-lt"/>
              </a:rPr>
              <a:t> COVID-19 </a:t>
            </a:r>
            <a:r>
              <a:rPr lang="en-US" sz="1200" err="1">
                <a:ea typeface="+mn-lt"/>
                <a:cs typeface="+mn-lt"/>
              </a:rPr>
              <a:t>avèk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Etazini</a:t>
            </a:r>
            <a:r>
              <a:rPr lang="en-US" sz="1200">
                <a:ea typeface="+mn-lt"/>
                <a:cs typeface="+mn-lt"/>
              </a:rPr>
              <a:t>.</a:t>
            </a:r>
          </a:p>
          <a:p>
            <a:pPr marL="171450" indent="-171450">
              <a:spcAft>
                <a:spcPts val="10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200">
                <a:ea typeface="+mn-lt"/>
                <a:cs typeface="+mn-lt"/>
              </a:rPr>
              <a:t>Si </a:t>
            </a:r>
            <a:r>
              <a:rPr lang="en-US" sz="1200" err="1">
                <a:ea typeface="+mn-lt"/>
                <a:cs typeface="+mn-lt"/>
              </a:rPr>
              <a:t>ou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te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resevwa</a:t>
            </a:r>
            <a:r>
              <a:rPr lang="en-US" sz="1200">
                <a:ea typeface="+mn-lt"/>
                <a:cs typeface="+mn-lt"/>
              </a:rPr>
              <a:t> yon </a:t>
            </a:r>
            <a:r>
              <a:rPr lang="en-US" sz="1200" err="1">
                <a:ea typeface="+mn-lt"/>
                <a:cs typeface="+mn-lt"/>
              </a:rPr>
              <a:t>dòz</a:t>
            </a:r>
            <a:r>
              <a:rPr lang="en-US" sz="1200">
                <a:ea typeface="+mn-lt"/>
                <a:cs typeface="+mn-lt"/>
              </a:rPr>
              <a:t> nan </a:t>
            </a:r>
            <a:r>
              <a:rPr lang="en-US" sz="1200" err="1">
                <a:ea typeface="+mn-lt"/>
                <a:cs typeface="+mn-lt"/>
              </a:rPr>
              <a:t>nenpòt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vaksen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kont</a:t>
            </a:r>
            <a:r>
              <a:rPr lang="en-US" sz="1200">
                <a:ea typeface="+mn-lt"/>
                <a:cs typeface="+mn-lt"/>
              </a:rPr>
              <a:t> COVID-19 ki pa </a:t>
            </a:r>
            <a:r>
              <a:rPr lang="en-US" sz="1200" err="1">
                <a:ea typeface="+mn-lt"/>
                <a:cs typeface="+mn-lt"/>
              </a:rPr>
              <a:t>apwouve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Etazini</a:t>
            </a:r>
            <a:r>
              <a:rPr lang="en-US" sz="1200">
                <a:ea typeface="+mn-lt"/>
                <a:cs typeface="+mn-lt"/>
              </a:rPr>
              <a:t>, </a:t>
            </a:r>
            <a:r>
              <a:rPr lang="en-US" sz="1200" err="1">
                <a:ea typeface="+mn-lt"/>
                <a:cs typeface="+mn-lt"/>
              </a:rPr>
              <a:t>ou</a:t>
            </a:r>
            <a:r>
              <a:rPr lang="en-US" sz="1200">
                <a:ea typeface="+mn-lt"/>
                <a:cs typeface="+mn-lt"/>
              </a:rPr>
              <a:t> ka </a:t>
            </a:r>
            <a:r>
              <a:rPr lang="en-US" sz="1200" err="1">
                <a:ea typeface="+mn-lt"/>
                <a:cs typeface="+mn-lt"/>
              </a:rPr>
              <a:t>kalifye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pou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vaksen</a:t>
            </a:r>
            <a:r>
              <a:rPr lang="en-US" sz="1200">
                <a:ea typeface="+mn-lt"/>
                <a:cs typeface="+mn-lt"/>
              </a:rPr>
              <a:t> Pfizer, Moderna, </a:t>
            </a:r>
            <a:r>
              <a:rPr lang="en-US" sz="1200" err="1">
                <a:ea typeface="+mn-lt"/>
                <a:cs typeface="+mn-lt"/>
              </a:rPr>
              <a:t>oswa</a:t>
            </a:r>
            <a:r>
              <a:rPr lang="en-US" sz="1200">
                <a:ea typeface="+mn-lt"/>
                <a:cs typeface="+mn-lt"/>
              </a:rPr>
              <a:t> J&amp;J. </a:t>
            </a:r>
            <a:r>
              <a:rPr lang="en-US" sz="1200" err="1">
                <a:ea typeface="+mn-lt"/>
                <a:cs typeface="+mn-lt"/>
              </a:rPr>
              <a:t>Pou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resevwa</a:t>
            </a:r>
            <a:r>
              <a:rPr lang="en-US" sz="1200">
                <a:ea typeface="+mn-lt"/>
                <a:cs typeface="+mn-lt"/>
              </a:rPr>
              <a:t> yon </a:t>
            </a:r>
            <a:r>
              <a:rPr lang="en-US" sz="1200" err="1">
                <a:ea typeface="+mn-lt"/>
                <a:cs typeface="+mn-lt"/>
              </a:rPr>
              <a:t>nouvo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vaksen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ou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dwe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tann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omwen</a:t>
            </a:r>
            <a:r>
              <a:rPr lang="en-US" sz="1200">
                <a:ea typeface="+mn-lt"/>
                <a:cs typeface="+mn-lt"/>
              </a:rPr>
              <a:t> 28 </a:t>
            </a:r>
            <a:r>
              <a:rPr lang="en-US" sz="1200" err="1">
                <a:ea typeface="+mn-lt"/>
                <a:cs typeface="+mn-lt"/>
              </a:rPr>
              <a:t>jou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apre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dènye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dòz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ou</a:t>
            </a:r>
            <a:r>
              <a:rPr lang="en-US" sz="1200">
                <a:ea typeface="+mn-lt"/>
                <a:cs typeface="+mn-lt"/>
              </a:rPr>
              <a:t> a.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02A308C-7CEE-4935-B621-3628895777AE}"/>
              </a:ext>
            </a:extLst>
          </p:cNvPr>
          <p:cNvSpPr txBox="1"/>
          <p:nvPr/>
        </p:nvSpPr>
        <p:spPr>
          <a:xfrm>
            <a:off x="282224" y="2212771"/>
            <a:ext cx="2838450" cy="30777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err="1">
                <a:cs typeface="Calibri"/>
              </a:rPr>
              <a:t>Vaksinasyon</a:t>
            </a:r>
            <a:r>
              <a:rPr lang="en-US" sz="1200">
                <a:cs typeface="Calibri"/>
              </a:rPr>
              <a:t> an </a:t>
            </a:r>
            <a:r>
              <a:rPr lang="en-US" sz="1200" err="1">
                <a:cs typeface="Calibri"/>
              </a:rPr>
              <a:t>pwoteje</a:t>
            </a:r>
            <a:r>
              <a:rPr lang="en-US" sz="1200">
                <a:cs typeface="Calibri"/>
              </a:rPr>
              <a:t> w, </a:t>
            </a:r>
            <a:r>
              <a:rPr lang="en-US" sz="1200" err="1">
                <a:cs typeface="Calibri"/>
              </a:rPr>
              <a:t>fanmi</a:t>
            </a:r>
            <a:r>
              <a:rPr lang="en-US" sz="1200">
                <a:cs typeface="Calibri"/>
              </a:rPr>
              <a:t> w, </a:t>
            </a:r>
            <a:r>
              <a:rPr lang="en-US" sz="1200" err="1">
                <a:cs typeface="Calibri"/>
              </a:rPr>
              <a:t>ak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kòlèg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kont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maladi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grav</a:t>
            </a:r>
            <a:r>
              <a:rPr lang="en-US" sz="1200">
                <a:cs typeface="Calibri"/>
              </a:rPr>
              <a:t> epi </a:t>
            </a:r>
            <a:r>
              <a:rPr lang="en-US" sz="1200" err="1">
                <a:cs typeface="Calibri"/>
              </a:rPr>
              <a:t>pou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pa </a:t>
            </a:r>
            <a:r>
              <a:rPr lang="en-US" sz="1200" err="1">
                <a:cs typeface="Calibri"/>
              </a:rPr>
              <a:t>entène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lopital</a:t>
            </a:r>
            <a:r>
              <a:rPr lang="en-US" sz="1200">
                <a:cs typeface="Calibri"/>
              </a:rPr>
              <a:t>. 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err="1">
                <a:cs typeface="Calibri"/>
              </a:rPr>
              <a:t>Vaksinasyon</a:t>
            </a:r>
            <a:r>
              <a:rPr lang="en-US" sz="1200">
                <a:cs typeface="Calibri"/>
              </a:rPr>
              <a:t> an </a:t>
            </a:r>
            <a:r>
              <a:rPr lang="en-US" sz="1200" err="1">
                <a:cs typeface="Calibri"/>
              </a:rPr>
              <a:t>diminye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kantite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nouvo</a:t>
            </a:r>
            <a:r>
              <a:rPr lang="en-US" sz="1200">
                <a:cs typeface="Calibri"/>
              </a:rPr>
              <a:t> ka COVID-19 ki </a:t>
            </a:r>
            <a:r>
              <a:rPr lang="en-US" sz="1200" err="1">
                <a:cs typeface="Calibri"/>
              </a:rPr>
              <a:t>grav</a:t>
            </a:r>
            <a:r>
              <a:rPr lang="en-US" sz="1200">
                <a:cs typeface="Calibri"/>
              </a:rPr>
              <a:t> epi ki </a:t>
            </a:r>
            <a:r>
              <a:rPr lang="en-US" sz="1200" err="1">
                <a:cs typeface="Calibri"/>
              </a:rPr>
              <a:t>tiye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moun</a:t>
            </a:r>
            <a:r>
              <a:rPr lang="en-US" sz="1200">
                <a:cs typeface="Calibri"/>
              </a:rPr>
              <a:t> nan </a:t>
            </a:r>
            <a:r>
              <a:rPr lang="en-US" sz="1200" err="1">
                <a:cs typeface="Calibri"/>
              </a:rPr>
              <a:t>kominote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ou</a:t>
            </a:r>
            <a:r>
              <a:rPr lang="en-US" sz="1200">
                <a:cs typeface="Calibri"/>
              </a:rPr>
              <a:t> a.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err="1">
                <a:cs typeface="Calibri"/>
              </a:rPr>
              <a:t>Vaksinasyon</a:t>
            </a:r>
            <a:r>
              <a:rPr lang="en-US" sz="1200">
                <a:cs typeface="Calibri"/>
              </a:rPr>
              <a:t> an </a:t>
            </a:r>
            <a:r>
              <a:rPr lang="en-US" sz="1200" err="1">
                <a:cs typeface="Calibri"/>
              </a:rPr>
              <a:t>pwoteje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lopital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doktè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pa </a:t>
            </a:r>
            <a:r>
              <a:rPr lang="en-US" sz="1200" err="1">
                <a:cs typeface="Calibri"/>
              </a:rPr>
              <a:t>plen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avèk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pasyan</a:t>
            </a:r>
            <a:r>
              <a:rPr lang="en-US" sz="1200">
                <a:cs typeface="Calibri"/>
              </a:rPr>
              <a:t> ki </a:t>
            </a:r>
            <a:r>
              <a:rPr lang="en-US" sz="1200" err="1">
                <a:cs typeface="Calibri"/>
              </a:rPr>
              <a:t>malad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grav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avèk</a:t>
            </a:r>
            <a:r>
              <a:rPr lang="en-US" sz="1200">
                <a:cs typeface="Calibri"/>
              </a:rPr>
              <a:t> COVID-19.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err="1">
                <a:cs typeface="Calibri"/>
              </a:rPr>
              <a:t>Plis</a:t>
            </a:r>
            <a:r>
              <a:rPr lang="en-US" sz="1200">
                <a:cs typeface="Calibri"/>
              </a:rPr>
              <a:t> gen </a:t>
            </a:r>
            <a:r>
              <a:rPr lang="en-US" sz="1200" err="1">
                <a:cs typeface="Calibri"/>
              </a:rPr>
              <a:t>moun</a:t>
            </a:r>
            <a:r>
              <a:rPr lang="en-US" sz="1200">
                <a:cs typeface="Calibri"/>
              </a:rPr>
              <a:t> nan </a:t>
            </a:r>
            <a:r>
              <a:rPr lang="en-US" sz="1200" err="1">
                <a:cs typeface="Calibri"/>
              </a:rPr>
              <a:t>kominote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nou</a:t>
            </a:r>
            <a:r>
              <a:rPr lang="en-US" sz="1200">
                <a:cs typeface="Calibri"/>
              </a:rPr>
              <a:t> an ki </a:t>
            </a:r>
            <a:r>
              <a:rPr lang="en-US" sz="1200" err="1">
                <a:cs typeface="Calibri"/>
              </a:rPr>
              <a:t>vaksine</a:t>
            </a:r>
            <a:r>
              <a:rPr lang="en-US" sz="1200">
                <a:cs typeface="Calibri"/>
              </a:rPr>
              <a:t>, </a:t>
            </a:r>
            <a:r>
              <a:rPr lang="en-US" sz="1200" err="1">
                <a:cs typeface="Calibri"/>
              </a:rPr>
              <a:t>mwens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nou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bezwen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enkyete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nouvo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varyan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.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>
                <a:cs typeface="Calibri"/>
              </a:rPr>
              <a:t>Nan pa </a:t>
            </a:r>
            <a:r>
              <a:rPr lang="en-US" sz="1200" err="1">
                <a:cs typeface="Calibri"/>
              </a:rPr>
              <a:t>twò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lontan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nou</a:t>
            </a:r>
            <a:r>
              <a:rPr lang="en-US" sz="1200">
                <a:cs typeface="Calibri"/>
              </a:rPr>
              <a:t> ap </a:t>
            </a:r>
            <a:r>
              <a:rPr lang="en-US" sz="1200" err="1">
                <a:cs typeface="Calibri"/>
              </a:rPr>
              <a:t>kapab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retounen</a:t>
            </a:r>
            <a:r>
              <a:rPr lang="en-US" sz="1200">
                <a:cs typeface="Calibri"/>
              </a:rPr>
              <a:t> nan </a:t>
            </a:r>
            <a:r>
              <a:rPr lang="en-US" sz="1200" err="1">
                <a:cs typeface="Calibri"/>
              </a:rPr>
              <a:t>aktivite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nòmal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nou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si</a:t>
            </a:r>
            <a:r>
              <a:rPr lang="en-US" sz="1200">
                <a:cs typeface="Calibri"/>
              </a:rPr>
              <a:t> gen </a:t>
            </a:r>
            <a:r>
              <a:rPr lang="en-US" sz="1200" err="1">
                <a:cs typeface="Calibri"/>
              </a:rPr>
              <a:t>plis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moun</a:t>
            </a:r>
            <a:br>
              <a:rPr lang="en-US" sz="1200">
                <a:cs typeface="Calibri"/>
              </a:rPr>
            </a:br>
            <a:r>
              <a:rPr lang="en-US" sz="1200">
                <a:cs typeface="Calibri"/>
              </a:rPr>
              <a:t>ki </a:t>
            </a:r>
            <a:r>
              <a:rPr lang="en-US" sz="1200" err="1">
                <a:cs typeface="Calibri"/>
              </a:rPr>
              <a:t>vaksine</a:t>
            </a:r>
            <a:r>
              <a:rPr lang="en-US" sz="1200">
                <a:cs typeface="Calibri"/>
              </a:rPr>
              <a:t>.</a:t>
            </a:r>
          </a:p>
        </p:txBody>
      </p:sp>
      <p:sp>
        <p:nvSpPr>
          <p:cNvPr id="73" name="Google Shape;55;p13">
            <a:extLst>
              <a:ext uri="{FF2B5EF4-FFF2-40B4-BE49-F238E27FC236}">
                <a16:creationId xmlns:a16="http://schemas.microsoft.com/office/drawing/2014/main" id="{54FAC6A3-A11C-4F13-92B0-2966640B05A8}"/>
              </a:ext>
            </a:extLst>
          </p:cNvPr>
          <p:cNvSpPr/>
          <p:nvPr/>
        </p:nvSpPr>
        <p:spPr>
          <a:xfrm>
            <a:off x="10927602" y="-190722"/>
            <a:ext cx="3818912" cy="405775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Address Concerns in the Community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This panel is intended to provide information addressing the concerns specific to the community receiving</a:t>
            </a:r>
            <a:br>
              <a:rPr lang="en-US"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brochure.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text boxes with the questions and answers can be edited, copied or deleted so you can customize this panel to fit your needs.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Here you can include links to relevant resources or more information addressing the community’s concerns.</a:t>
            </a:r>
          </a:p>
        </p:txBody>
      </p:sp>
      <p:sp>
        <p:nvSpPr>
          <p:cNvPr id="84" name="Google Shape;56;p13">
            <a:extLst>
              <a:ext uri="{FF2B5EF4-FFF2-40B4-BE49-F238E27FC236}">
                <a16:creationId xmlns:a16="http://schemas.microsoft.com/office/drawing/2014/main" id="{6301E195-806A-4789-914D-A0A1ABD12A03}"/>
              </a:ext>
            </a:extLst>
          </p:cNvPr>
          <p:cNvSpPr/>
          <p:nvPr/>
        </p:nvSpPr>
        <p:spPr>
          <a:xfrm>
            <a:off x="10927602" y="-570303"/>
            <a:ext cx="1119255" cy="380312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4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2F9CAB5-26A5-4ACC-9431-403CD205D48F}"/>
              </a:ext>
            </a:extLst>
          </p:cNvPr>
          <p:cNvCxnSpPr>
            <a:cxnSpLocks/>
          </p:cNvCxnSpPr>
          <p:nvPr/>
        </p:nvCxnSpPr>
        <p:spPr>
          <a:xfrm flipH="1" flipV="1">
            <a:off x="10067585" y="1237626"/>
            <a:ext cx="860017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CA5D6EFA-D2CA-4604-A90C-877E24577BAE}"/>
              </a:ext>
            </a:extLst>
          </p:cNvPr>
          <p:cNvSpPr txBox="1"/>
          <p:nvPr/>
        </p:nvSpPr>
        <p:spPr>
          <a:xfrm>
            <a:off x="6976771" y="989896"/>
            <a:ext cx="2901709" cy="136447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10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200" err="1">
                <a:cs typeface="Calibri"/>
              </a:rPr>
              <a:t>Moun</a:t>
            </a:r>
            <a:r>
              <a:rPr lang="en-US" sz="1200">
                <a:cs typeface="Calibri"/>
              </a:rPr>
              <a:t> ki gen </a:t>
            </a:r>
            <a:r>
              <a:rPr lang="en-US" sz="1200" err="1">
                <a:cs typeface="Calibri"/>
              </a:rPr>
              <a:t>sistèm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iminitè</a:t>
            </a:r>
            <a:r>
              <a:rPr lang="en-US" sz="1200">
                <a:cs typeface="Calibri"/>
              </a:rPr>
              <a:t> ki </a:t>
            </a:r>
            <a:r>
              <a:rPr lang="en-US" sz="1200" err="1">
                <a:cs typeface="Calibri"/>
              </a:rPr>
              <a:t>fèb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bezwen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dòz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vaksen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anplis</a:t>
            </a:r>
            <a:r>
              <a:rPr lang="en-US" sz="1200">
                <a:cs typeface="Calibri"/>
              </a:rPr>
              <a:t>.</a:t>
            </a:r>
          </a:p>
          <a:p>
            <a:pPr marL="171450" indent="-171450">
              <a:spcAft>
                <a:spcPts val="10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200" err="1">
                <a:cs typeface="Calibri"/>
              </a:rPr>
              <a:t>Kounya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rekòmande</a:t>
            </a:r>
            <a:r>
              <a:rPr lang="en-US" sz="1200">
                <a:cs typeface="Calibri"/>
              </a:rPr>
              <a:t> yon </a:t>
            </a:r>
            <a:r>
              <a:rPr lang="en-US" sz="1200" err="1">
                <a:cs typeface="Calibri"/>
              </a:rPr>
              <a:t>dòz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rapèl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plizyè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mwa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apre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resevwa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premye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dòz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ou</a:t>
            </a:r>
            <a:r>
              <a:rPr lang="en-US" sz="1200">
                <a:cs typeface="Calibri"/>
              </a:rPr>
              <a:t> a.  </a:t>
            </a:r>
          </a:p>
          <a:p>
            <a:pPr marL="171450" indent="-171450">
              <a:spcAft>
                <a:spcPts val="10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200" err="1">
                <a:cs typeface="Calibri"/>
              </a:rPr>
              <a:t>Verifye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pou</a:t>
            </a:r>
            <a:r>
              <a:rPr lang="en-US" sz="1200">
                <a:cs typeface="Calibri"/>
              </a:rPr>
              <a:t> w </a:t>
            </a:r>
            <a:r>
              <a:rPr lang="en-US" sz="1200" err="1">
                <a:cs typeface="Calibri"/>
              </a:rPr>
              <a:t>kapab</a:t>
            </a:r>
            <a:r>
              <a:rPr lang="en-US" sz="1200">
                <a:cs typeface="Calibri"/>
              </a:rPr>
              <a:t> gen </a:t>
            </a:r>
            <a:r>
              <a:rPr lang="en-US" sz="1200" err="1">
                <a:cs typeface="Calibri"/>
              </a:rPr>
              <a:t>enfòmasyon</a:t>
            </a:r>
            <a:r>
              <a:rPr lang="en-US" sz="1200">
                <a:cs typeface="Calibri"/>
              </a:rPr>
              <a:t> sou </a:t>
            </a:r>
            <a:r>
              <a:rPr lang="en-US" sz="1200" err="1">
                <a:cs typeface="Calibri"/>
              </a:rPr>
              <a:t>vaksen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rapèl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.</a:t>
            </a:r>
          </a:p>
        </p:txBody>
      </p:sp>
      <p:sp>
        <p:nvSpPr>
          <p:cNvPr id="87" name="Google Shape;55;p13">
            <a:extLst>
              <a:ext uri="{FF2B5EF4-FFF2-40B4-BE49-F238E27FC236}">
                <a16:creationId xmlns:a16="http://schemas.microsoft.com/office/drawing/2014/main" id="{FB75EBC1-A90B-4351-AC7F-59F58A8F7733}"/>
              </a:ext>
            </a:extLst>
          </p:cNvPr>
          <p:cNvSpPr/>
          <p:nvPr/>
        </p:nvSpPr>
        <p:spPr>
          <a:xfrm>
            <a:off x="10927602" y="4590256"/>
            <a:ext cx="3818912" cy="311102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Save the file as a PDF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Once the content of the brochure has been finalized, you can save the file as a PDF for printing and distribution.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latin typeface="Work Sans"/>
              <a:ea typeface="Work Sans"/>
              <a:cs typeface="Work Sans"/>
              <a:sym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 b="1">
                <a:latin typeface="Work Sans"/>
                <a:cs typeface="Work Sans" charset="0"/>
                <a:sym typeface="Work Sans" charset="0"/>
              </a:rPr>
              <a:t>Export as a PDF using PPT:</a:t>
            </a:r>
            <a:endParaRPr lang="en-US" altLang="en-US" sz="1400" b="1">
              <a:latin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>
                <a:latin typeface="Work Sans" charset="0"/>
                <a:cs typeface="Work Sans" charset="0"/>
                <a:sym typeface="Work Sans" charset="0"/>
              </a:rPr>
              <a:t>Select slide. File  → Save As Adobe PDF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 b="1">
                <a:latin typeface="Work Sans" charset="0"/>
                <a:cs typeface="Work Sans" charset="0"/>
                <a:sym typeface="Work Sans" charset="0"/>
              </a:rPr>
              <a:t>Export as a PDF using Google Slides:</a:t>
            </a:r>
            <a:endParaRPr lang="en-US" altLang="en-US" sz="1400" b="1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>
                <a:latin typeface="Work Sans" charset="0"/>
                <a:cs typeface="Work Sans" charset="0"/>
                <a:sym typeface="Work Sans" charset="0"/>
              </a:rPr>
              <a:t>File → Download → PDF Document</a:t>
            </a:r>
          </a:p>
        </p:txBody>
      </p:sp>
      <p:sp>
        <p:nvSpPr>
          <p:cNvPr id="90" name="Google Shape;56;p13">
            <a:extLst>
              <a:ext uri="{FF2B5EF4-FFF2-40B4-BE49-F238E27FC236}">
                <a16:creationId xmlns:a16="http://schemas.microsoft.com/office/drawing/2014/main" id="{092CAE2F-5A7F-4F50-BC43-BC32D9DDB515}"/>
              </a:ext>
            </a:extLst>
          </p:cNvPr>
          <p:cNvSpPr/>
          <p:nvPr/>
        </p:nvSpPr>
        <p:spPr>
          <a:xfrm>
            <a:off x="10927602" y="4236075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5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F54ADB9-EDD6-4085-9C88-4E0A43AD590B}"/>
              </a:ext>
            </a:extLst>
          </p:cNvPr>
          <p:cNvSpPr/>
          <p:nvPr/>
        </p:nvSpPr>
        <p:spPr>
          <a:xfrm>
            <a:off x="6733427" y="5474317"/>
            <a:ext cx="3334158" cy="609244"/>
          </a:xfrm>
          <a:prstGeom prst="rect">
            <a:avLst/>
          </a:prstGeom>
          <a:solidFill>
            <a:srgbClr val="F2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4AEED90-7E2D-4C4A-B5AD-DD18687738DB}"/>
              </a:ext>
            </a:extLst>
          </p:cNvPr>
          <p:cNvSpPr txBox="1"/>
          <p:nvPr/>
        </p:nvSpPr>
        <p:spPr>
          <a:xfrm>
            <a:off x="7106298" y="5552911"/>
            <a:ext cx="2589505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500" b="1">
                <a:solidFill>
                  <a:schemeClr val="bg1"/>
                </a:solidFill>
                <a:cs typeface="Calibri"/>
              </a:rPr>
              <a:t>Ki </a:t>
            </a:r>
            <a:r>
              <a:rPr lang="es-ES" sz="1500" b="1" err="1">
                <a:solidFill>
                  <a:schemeClr val="bg1"/>
                </a:solidFill>
                <a:cs typeface="Calibri"/>
              </a:rPr>
              <a:t>kote</a:t>
            </a:r>
            <a:r>
              <a:rPr lang="es-ES" sz="15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err="1">
                <a:solidFill>
                  <a:schemeClr val="bg1"/>
                </a:solidFill>
                <a:cs typeface="Calibri"/>
              </a:rPr>
              <a:t>mwen</a:t>
            </a:r>
            <a:r>
              <a:rPr lang="es-ES" sz="15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err="1">
                <a:solidFill>
                  <a:schemeClr val="bg1"/>
                </a:solidFill>
                <a:cs typeface="Calibri"/>
              </a:rPr>
              <a:t>ka</a:t>
            </a:r>
            <a:r>
              <a:rPr lang="es-ES" sz="1500" b="1">
                <a:solidFill>
                  <a:schemeClr val="bg1"/>
                </a:solidFill>
                <a:cs typeface="Calibri"/>
              </a:rPr>
              <a:t> </a:t>
            </a:r>
            <a:r>
              <a:rPr lang="es-ES" sz="1500" b="1" err="1">
                <a:solidFill>
                  <a:schemeClr val="bg1"/>
                </a:solidFill>
                <a:cs typeface="Calibri"/>
              </a:rPr>
              <a:t>jwenn</a:t>
            </a:r>
            <a:br>
              <a:rPr lang="es-ES" sz="1500" b="1">
                <a:solidFill>
                  <a:schemeClr val="bg1"/>
                </a:solidFill>
                <a:cs typeface="Calibri"/>
              </a:rPr>
            </a:br>
            <a:r>
              <a:rPr lang="es-ES" sz="1500" b="1">
                <a:solidFill>
                  <a:schemeClr val="bg1"/>
                </a:solidFill>
                <a:cs typeface="Calibri"/>
              </a:rPr>
              <a:t>plis </a:t>
            </a:r>
            <a:r>
              <a:rPr lang="es-ES" sz="1500" b="1" err="1">
                <a:solidFill>
                  <a:schemeClr val="bg1"/>
                </a:solidFill>
                <a:cs typeface="Calibri"/>
              </a:rPr>
              <a:t>enfòmasyon</a:t>
            </a:r>
            <a:r>
              <a:rPr lang="es-ES" sz="1500" b="1">
                <a:solidFill>
                  <a:schemeClr val="bg1"/>
                </a:solidFill>
                <a:cs typeface="Calibri"/>
              </a:rPr>
              <a:t>?</a:t>
            </a:r>
          </a:p>
        </p:txBody>
      </p:sp>
      <p:pic>
        <p:nvPicPr>
          <p:cNvPr id="82" name="Picture 81" descr="Qr code&#10;&#10;Description automatically generated">
            <a:extLst>
              <a:ext uri="{FF2B5EF4-FFF2-40B4-BE49-F238E27FC236}">
                <a16:creationId xmlns:a16="http://schemas.microsoft.com/office/drawing/2014/main" id="{37963255-CCF6-4EF7-80BA-E336F1F1D8B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413" y="6555503"/>
            <a:ext cx="972100" cy="972100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57157206-5058-41B6-BA44-B9B07BA0054A}"/>
              </a:ext>
            </a:extLst>
          </p:cNvPr>
          <p:cNvSpPr txBox="1"/>
          <p:nvPr/>
        </p:nvSpPr>
        <p:spPr>
          <a:xfrm>
            <a:off x="6968228" y="6193941"/>
            <a:ext cx="2850937" cy="3385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rgbClr val="0E5299"/>
              </a:buClr>
              <a:buSzPct val="225000"/>
            </a:pPr>
            <a:r>
              <a:rPr lang="en-US" sz="1100" b="1" err="1">
                <a:ea typeface="+mn-lt"/>
                <a:cs typeface="+mn-lt"/>
              </a:rPr>
              <a:t>Vizite</a:t>
            </a:r>
            <a:r>
              <a:rPr lang="en-US" sz="1100" b="1">
                <a:ea typeface="+mn-lt"/>
                <a:cs typeface="+mn-lt"/>
              </a:rPr>
              <a:t> Sant </a:t>
            </a:r>
            <a:r>
              <a:rPr lang="en-US" sz="1100" b="1" err="1">
                <a:ea typeface="+mn-lt"/>
                <a:cs typeface="+mn-lt"/>
              </a:rPr>
              <a:t>pou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Kontwòl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ak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Prevansyon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Maladi</a:t>
            </a:r>
            <a:r>
              <a:rPr lang="en-US" sz="1100" b="1">
                <a:ea typeface="+mn-lt"/>
                <a:cs typeface="+mn-lt"/>
              </a:rPr>
              <a:t>:</a:t>
            </a:r>
            <a:r>
              <a:rPr lang="en-US" sz="1100">
                <a:ea typeface="+mn-lt"/>
                <a:cs typeface="+mn-lt"/>
              </a:rPr>
              <a:t> www.cdc.gov/coronavirus/2019-ncov/index.html</a:t>
            </a:r>
          </a:p>
        </p:txBody>
      </p:sp>
      <p:pic>
        <p:nvPicPr>
          <p:cNvPr id="98" name="Picture 97" descr="Logo&#10;&#10;Description automatically generated">
            <a:extLst>
              <a:ext uri="{FF2B5EF4-FFF2-40B4-BE49-F238E27FC236}">
                <a16:creationId xmlns:a16="http://schemas.microsoft.com/office/drawing/2014/main" id="{22FFC87F-3DC3-4F75-8488-33FE1B6D88C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909" y="6706946"/>
            <a:ext cx="865547" cy="65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76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de906e2-e1c5-45a8-9b25-5ef4b2a86d96">
      <UserInfo>
        <DisplayName>Alma Galvan</DisplayName>
        <AccountId>20</AccountId>
        <AccountType/>
      </UserInfo>
      <UserInfo>
        <DisplayName>Noel Dufrene</DisplayName>
        <AccountId>328</AccountId>
        <AccountType/>
      </UserInfo>
      <UserInfo>
        <DisplayName>Esther Rojas</DisplayName>
        <AccountId>999</AccountId>
        <AccountType/>
      </UserInfo>
      <UserInfo>
        <DisplayName>Amy Liebman</DisplayName>
        <AccountId>13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3C554A533C6F479E90E472C93F90E8" ma:contentTypeVersion="14" ma:contentTypeDescription="Create a new document." ma:contentTypeScope="" ma:versionID="d60314a47376414046e1928abaa70b13">
  <xsd:schema xmlns:xsd="http://www.w3.org/2001/XMLSchema" xmlns:xs="http://www.w3.org/2001/XMLSchema" xmlns:p="http://schemas.microsoft.com/office/2006/metadata/properties" xmlns:ns2="4de906e2-e1c5-45a8-9b25-5ef4b2a86d96" xmlns:ns3="30b11524-1a45-4028-bde0-1f9e165b8d12" targetNamespace="http://schemas.microsoft.com/office/2006/metadata/properties" ma:root="true" ma:fieldsID="08368466f56e20cd6c826c0738efb60e" ns2:_="" ns3:_="">
    <xsd:import namespace="4de906e2-e1c5-45a8-9b25-5ef4b2a86d96"/>
    <xsd:import namespace="30b11524-1a45-4028-bde0-1f9e165b8d1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e906e2-e1c5-45a8-9b25-5ef4b2a86d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b11524-1a45-4028-bde0-1f9e165b8d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hidden="true" ma:internalName="MediaServiceAutoTags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31A789-22A4-42AD-9555-79F54CF048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0C9791-0C68-4692-80D1-3058BBD0918D}">
  <ds:schemaRefs>
    <ds:schemaRef ds:uri="30b11524-1a45-4028-bde0-1f9e165b8d12"/>
    <ds:schemaRef ds:uri="4de906e2-e1c5-45a8-9b25-5ef4b2a86d9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F475B0D-0AE9-4E4F-BEA2-BBDA920BA27A}">
  <ds:schemaRefs>
    <ds:schemaRef ds:uri="30b11524-1a45-4028-bde0-1f9e165b8d12"/>
    <ds:schemaRef ds:uri="4de906e2-e1c5-45a8-9b25-5ef4b2a86d9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2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2022_6_1_COVID19-General-Trifold_Handout_Template</dc:title>
  <dc:creator>Migrant Clinicians Network</dc:creator>
  <cp:revision>2</cp:revision>
  <dcterms:created xsi:type="dcterms:W3CDTF">2021-06-09T15:49:13Z</dcterms:created>
  <dcterms:modified xsi:type="dcterms:W3CDTF">2022-06-01T14:42:15Z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0x010100733C554A533C6F479E90E472C93F90E8</vt:lpwstr>
  </property>
</Properties>
</file>