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8" r:id="rId5"/>
    <p:sldId id="259" r:id="rId6"/>
  </p:sldIdLst>
  <p:sldSz cx="10058400" cy="77724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920" userDrawn="1">
          <p15:clr>
            <a:srgbClr val="A4A3A4"/>
          </p15:clr>
        </p15:guide>
        <p15:guide id="3" pos="2352" userDrawn="1">
          <p15:clr>
            <a:srgbClr val="A4A3A4"/>
          </p15:clr>
        </p15:guide>
        <p15:guide id="4" pos="4032" userDrawn="1">
          <p15:clr>
            <a:srgbClr val="A4A3A4"/>
          </p15:clr>
        </p15:guide>
        <p15:guide id="5" pos="4464" userDrawn="1">
          <p15:clr>
            <a:srgbClr val="A4A3A4"/>
          </p15:clr>
        </p15:guide>
        <p15:guide id="6" orient="horz" pos="24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ises Arjona Jr" initials="MAJ" lastIdx="3" clrIdx="0">
    <p:extLst>
      <p:ext uri="{19B8F6BF-5375-455C-9EA6-DF929625EA0E}">
        <p15:presenceInfo xmlns:p15="http://schemas.microsoft.com/office/powerpoint/2012/main" userId="S::mariona@migrantclinician.org::a80d5cef-34f5-4625-8e1e-059da6cac246" providerId="AD"/>
      </p:ext>
    </p:extLst>
  </p:cmAuthor>
  <p:cmAuthor id="2" name="Alma Galvan" initials="AG" lastIdx="4" clrIdx="1">
    <p:extLst>
      <p:ext uri="{19B8F6BF-5375-455C-9EA6-DF929625EA0E}">
        <p15:presenceInfo xmlns:p15="http://schemas.microsoft.com/office/powerpoint/2012/main" userId="S::agalvan@migrantclinician.org::82bfc8be-73ed-4017-b250-fad6233e8710" providerId="AD"/>
      </p:ext>
    </p:extLst>
  </p:cmAuthor>
  <p:cmAuthor id="3" name="Noel Dufrene" initials="ND" lastIdx="18" clrIdx="2">
    <p:extLst>
      <p:ext uri="{19B8F6BF-5375-455C-9EA6-DF929625EA0E}">
        <p15:presenceInfo xmlns:p15="http://schemas.microsoft.com/office/powerpoint/2012/main" userId="S::ndufrene@migrantclinician.org::131c83a1-d70b-4f56-8487-a9b39281de7c" providerId="AD"/>
      </p:ext>
    </p:extLst>
  </p:cmAuthor>
  <p:cmAuthor id="4" name="Moises Arjona Jr" initials="MJ" lastIdx="3" clrIdx="3">
    <p:extLst>
      <p:ext uri="{19B8F6BF-5375-455C-9EA6-DF929625EA0E}">
        <p15:presenceInfo xmlns:p15="http://schemas.microsoft.com/office/powerpoint/2012/main" userId="S::marjona@migrantclinician.org::a80d5cef-34f5-4625-8e1e-059da6cac246" providerId="AD"/>
      </p:ext>
    </p:extLst>
  </p:cmAuthor>
  <p:cmAuthor id="5" name="Amy Liebman" initials="AL" lastIdx="9" clrIdx="4">
    <p:extLst>
      <p:ext uri="{19B8F6BF-5375-455C-9EA6-DF929625EA0E}">
        <p15:presenceInfo xmlns:p15="http://schemas.microsoft.com/office/powerpoint/2012/main" userId="S::aliebman@migrantclinician.org::59da9bd5-3b01-4476-8a94-d6cba23d62c0" providerId="AD"/>
      </p:ext>
    </p:extLst>
  </p:cmAuthor>
  <p:cmAuthor id="6" name="Claire Hutkins Seda" initials="CS" lastIdx="6" clrIdx="5">
    <p:extLst>
      <p:ext uri="{19B8F6BF-5375-455C-9EA6-DF929625EA0E}">
        <p15:presenceInfo xmlns:p15="http://schemas.microsoft.com/office/powerpoint/2012/main" userId="S::cseda@migrantclinician.org::178ef2c6-c3c1-4c44-a37d-ea93e29faa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D2C"/>
    <a:srgbClr val="0E5299"/>
    <a:srgbClr val="E88B0E"/>
    <a:srgbClr val="FFFFFF"/>
    <a:srgbClr val="319997"/>
    <a:srgbClr val="FFD243"/>
    <a:srgbClr val="549FEA"/>
    <a:srgbClr val="2F3492"/>
    <a:srgbClr val="69ABED"/>
    <a:srgbClr val="72B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00E728-F19C-49F2-A3CF-AEFB917AEE44}" v="110" dt="2022-07-14T20:45:52.734"/>
    <p1510:client id="{A1071621-089C-4AE5-8D39-C6DB5D0BFBEB}" v="166" dt="2022-07-15T20:25:04.7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1920"/>
        <p:guide pos="2352"/>
        <p:guide pos="4032"/>
        <p:guide pos="4464"/>
        <p:guide orient="horz" pos="244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A31A2A1-49DD-4A62-9765-ACAB44B00788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00188" y="1173163"/>
            <a:ext cx="410210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FA2CE5F-867D-4C67-B4D0-A0B12BB2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3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14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7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2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78F4-9A08-431F-B491-7EFB91B99DFB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8.png"/><Relationship Id="rId21" Type="http://schemas.openxmlformats.org/officeDocument/2006/relationships/image" Target="../media/image24.sv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0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5" Type="http://schemas.openxmlformats.org/officeDocument/2006/relationships/hyperlink" Target="https://bit.ly/3zcBgwT" TargetMode="External"/><Relationship Id="rId10" Type="http://schemas.openxmlformats.org/officeDocument/2006/relationships/image" Target="../media/image14.svg"/><Relationship Id="rId19" Type="http://schemas.openxmlformats.org/officeDocument/2006/relationships/image" Target="../media/image22.sv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Qr code&#10;&#10;Description automatically generated">
            <a:extLst>
              <a:ext uri="{FF2B5EF4-FFF2-40B4-BE49-F238E27FC236}">
                <a16:creationId xmlns:a16="http://schemas.microsoft.com/office/drawing/2014/main" id="{C0207B2D-6CD3-42AE-9B3E-BDCE497BC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730" y="6358409"/>
            <a:ext cx="854790" cy="854790"/>
          </a:xfrm>
          <a:prstGeom prst="rect">
            <a:avLst/>
          </a:prstGeom>
        </p:spPr>
      </p:pic>
      <p:pic>
        <p:nvPicPr>
          <p:cNvPr id="38" name="Picture 37" descr="Qr code&#10;&#10;Description automatically generated">
            <a:extLst>
              <a:ext uri="{FF2B5EF4-FFF2-40B4-BE49-F238E27FC236}">
                <a16:creationId xmlns:a16="http://schemas.microsoft.com/office/drawing/2014/main" id="{E79F6362-7804-499D-B6D2-143C24474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036" y="5130652"/>
            <a:ext cx="848484" cy="8484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9A2D03-8422-44BC-8009-182E0B364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4894" y="0"/>
            <a:ext cx="3371380" cy="4560203"/>
          </a:xfrm>
          <a:prstGeom prst="rect">
            <a:avLst/>
          </a:prstGeom>
        </p:spPr>
      </p:pic>
      <p:pic>
        <p:nvPicPr>
          <p:cNvPr id="41" name="Picture 40" descr="A picture containing doll, vector graphics&#10;&#10;Description automatically generated">
            <a:extLst>
              <a:ext uri="{FF2B5EF4-FFF2-40B4-BE49-F238E27FC236}">
                <a16:creationId xmlns:a16="http://schemas.microsoft.com/office/drawing/2014/main" id="{1806B1C9-5D71-4324-84DC-05D1A1033A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258" y="267814"/>
            <a:ext cx="2988023" cy="43422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9A6490-1CDC-49DF-B90A-AA9B6341D3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5765" y="3959142"/>
            <a:ext cx="3584759" cy="386519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0AC400D-F660-4D51-B47A-3A22B01C9133}"/>
              </a:ext>
            </a:extLst>
          </p:cNvPr>
          <p:cNvSpPr/>
          <p:nvPr/>
        </p:nvSpPr>
        <p:spPr>
          <a:xfrm>
            <a:off x="3312835" y="1"/>
            <a:ext cx="3385517" cy="871175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A2A665-5AAE-4FD9-AF6A-A2F5AE72E475}"/>
              </a:ext>
            </a:extLst>
          </p:cNvPr>
          <p:cNvGrpSpPr/>
          <p:nvPr/>
        </p:nvGrpSpPr>
        <p:grpSpPr>
          <a:xfrm>
            <a:off x="7196145" y="5799344"/>
            <a:ext cx="2334057" cy="1254725"/>
            <a:chOff x="7204214" y="5906241"/>
            <a:chExt cx="2334057" cy="12547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5F4A01-344D-4EE3-A0A1-9301F64A6BB1}"/>
                </a:ext>
              </a:extLst>
            </p:cNvPr>
            <p:cNvSpPr txBox="1"/>
            <p:nvPr/>
          </p:nvSpPr>
          <p:spPr>
            <a:xfrm>
              <a:off x="7287073" y="5973364"/>
              <a:ext cx="2168338" cy="3139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endParaRPr lang="en-US" sz="1600" b="1">
                <a:solidFill>
                  <a:schemeClr val="bg1"/>
                </a:solidFill>
                <a:cs typeface="Calibri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5094B6B-EDAB-4DA8-AA65-B105A3E353A4}"/>
                </a:ext>
              </a:extLst>
            </p:cNvPr>
            <p:cNvCxnSpPr>
              <a:cxnSpLocks/>
            </p:cNvCxnSpPr>
            <p:nvPr/>
          </p:nvCxnSpPr>
          <p:spPr>
            <a:xfrm>
              <a:off x="7204214" y="5906241"/>
              <a:ext cx="233405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773363D-349F-4B39-BF85-09242992255E}"/>
                </a:ext>
              </a:extLst>
            </p:cNvPr>
            <p:cNvCxnSpPr>
              <a:cxnSpLocks/>
            </p:cNvCxnSpPr>
            <p:nvPr/>
          </p:nvCxnSpPr>
          <p:spPr>
            <a:xfrm>
              <a:off x="7204214" y="7160966"/>
              <a:ext cx="233405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7B8E400-F5C5-42FB-988E-939361ED1137}"/>
              </a:ext>
            </a:extLst>
          </p:cNvPr>
          <p:cNvSpPr txBox="1"/>
          <p:nvPr/>
        </p:nvSpPr>
        <p:spPr>
          <a:xfrm>
            <a:off x="3660172" y="175113"/>
            <a:ext cx="2702892" cy="5816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400" b="1">
                <a:solidFill>
                  <a:schemeClr val="bg1"/>
                </a:solidFill>
                <a:ea typeface="+mn-lt"/>
                <a:cs typeface="+mn-lt"/>
              </a:rPr>
              <a:t>¿CÓMO PUEDO OBTENER UNA VACUNA CONTRA COVID-19 </a:t>
            </a:r>
            <a:br>
              <a:rPr lang="es-ES" sz="1400" b="1">
                <a:ea typeface="+mn-lt"/>
                <a:cs typeface="+mn-lt"/>
              </a:rPr>
            </a:br>
            <a:r>
              <a:rPr lang="es-ES" sz="1400" b="1">
                <a:solidFill>
                  <a:schemeClr val="bg1"/>
                </a:solidFill>
                <a:ea typeface="+mn-lt"/>
                <a:cs typeface="+mn-lt"/>
              </a:rPr>
              <a:t>PARA MI HIJO?</a:t>
            </a:r>
            <a:endParaRPr lang="en-US" sz="14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A4E983-9F63-4335-862E-7EB57F6D2A96}"/>
              </a:ext>
            </a:extLst>
          </p:cNvPr>
          <p:cNvSpPr txBox="1"/>
          <p:nvPr/>
        </p:nvSpPr>
        <p:spPr>
          <a:xfrm>
            <a:off x="3462022" y="964540"/>
            <a:ext cx="3007694" cy="32624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F29D2C"/>
              </a:buClr>
              <a:buSzPct val="115000"/>
              <a:buFont typeface="Wingdings" panose="05000000000000000000" pitchFamily="2" charset="2"/>
              <a:buChar char="ü"/>
            </a:pPr>
            <a:r>
              <a:rPr lang="es-MX" sz="1100" b="1">
                <a:ea typeface="+mn-lt"/>
                <a:cs typeface="+mn-lt"/>
              </a:rPr>
              <a:t>Contacte a su departamento de salud local para hacer una </a:t>
            </a:r>
            <a:r>
              <a:rPr lang="es-MX" sz="1050" b="1">
                <a:ea typeface="+mn-lt"/>
                <a:cs typeface="+mn-lt"/>
              </a:rPr>
              <a:t>cita</a:t>
            </a:r>
            <a:r>
              <a:rPr lang="es-MX" sz="1100" b="1">
                <a:ea typeface="+mn-lt"/>
                <a:cs typeface="+mn-lt"/>
              </a:rPr>
              <a:t> </a:t>
            </a:r>
            <a:r>
              <a:rPr lang="es-MX" sz="1100">
                <a:ea typeface="+mn-lt"/>
                <a:cs typeface="+mn-lt"/>
              </a:rPr>
              <a:t>o preguntar dónde se encuentran las clínicas móviles de vacunación.</a:t>
            </a:r>
            <a:endParaRPr lang="es-MX" sz="1100"/>
          </a:p>
          <a:p>
            <a:pPr marL="171450" indent="-171450">
              <a:spcAft>
                <a:spcPts val="600"/>
              </a:spcAft>
              <a:buClr>
                <a:srgbClr val="F29D2C"/>
              </a:buClr>
              <a:buSzPct val="115000"/>
              <a:buFont typeface="Wingdings" panose="05000000000000000000" pitchFamily="2" charset="2"/>
              <a:buChar char="ü"/>
            </a:pPr>
            <a:r>
              <a:rPr lang="es-MX" sz="1100" b="1">
                <a:ea typeface="+mn-lt"/>
                <a:cs typeface="+mn-lt"/>
              </a:rPr>
              <a:t>Contacte su centro de salud comunitario para hacer una cita.</a:t>
            </a:r>
            <a:endParaRPr lang="es-MX" sz="1100" b="1"/>
          </a:p>
          <a:p>
            <a:pPr marL="171450" indent="-171450">
              <a:spcAft>
                <a:spcPts val="600"/>
              </a:spcAft>
              <a:buClr>
                <a:srgbClr val="F29D2C"/>
              </a:buClr>
              <a:buSzPct val="115000"/>
              <a:buFont typeface="Wingdings" panose="05000000000000000000" pitchFamily="2" charset="2"/>
              <a:buChar char="ü"/>
            </a:pPr>
            <a:r>
              <a:rPr lang="es-MX" sz="1100" b="1">
                <a:ea typeface="+mn-lt"/>
                <a:cs typeface="+mn-lt"/>
              </a:rPr>
              <a:t>Pregunte al pediatra</a:t>
            </a:r>
            <a:r>
              <a:rPr lang="es-MX" sz="1100">
                <a:ea typeface="+mn-lt"/>
                <a:cs typeface="+mn-lt"/>
              </a:rPr>
              <a:t> </a:t>
            </a:r>
            <a:r>
              <a:rPr lang="es-MX" sz="1100" b="1">
                <a:ea typeface="+mn-lt"/>
                <a:cs typeface="+mn-lt"/>
              </a:rPr>
              <a:t>de su hijo</a:t>
            </a:r>
            <a:r>
              <a:rPr lang="es-MX" sz="1100">
                <a:ea typeface="+mn-lt"/>
                <a:cs typeface="+mn-lt"/>
              </a:rPr>
              <a:t> si ofrece vacunas contra COVID-19.</a:t>
            </a:r>
            <a:endParaRPr lang="es-MX" sz="1100"/>
          </a:p>
          <a:p>
            <a:pPr marL="171450" indent="-171450">
              <a:spcAft>
                <a:spcPts val="600"/>
              </a:spcAft>
              <a:buClr>
                <a:srgbClr val="F29D2C"/>
              </a:buClr>
              <a:buSzPct val="115000"/>
              <a:buFont typeface="Wingdings" panose="05000000000000000000" pitchFamily="2" charset="2"/>
              <a:buChar char="ü"/>
            </a:pPr>
            <a:r>
              <a:rPr lang="es-MX" sz="1100" b="1">
                <a:ea typeface="+mn-lt"/>
                <a:cs typeface="+mn-lt"/>
              </a:rPr>
              <a:t>Visite</a:t>
            </a:r>
            <a:r>
              <a:rPr lang="es-MX" sz="1100">
                <a:ea typeface="+mn-lt"/>
                <a:cs typeface="+mn-lt"/>
              </a:rPr>
              <a:t> </a:t>
            </a:r>
            <a:r>
              <a:rPr lang="es-MX" sz="1100" b="1">
                <a:ea typeface="+mn-lt"/>
                <a:cs typeface="+mn-lt"/>
              </a:rPr>
              <a:t>su farmacia local</a:t>
            </a:r>
            <a:r>
              <a:rPr lang="es-MX" sz="1100">
                <a:ea typeface="+mn-lt"/>
                <a:cs typeface="+mn-lt"/>
              </a:rPr>
              <a:t>. Ellos podrían estar ofreciendo las vacunas. </a:t>
            </a:r>
          </a:p>
          <a:p>
            <a:pPr marL="171450" indent="-171450">
              <a:spcAft>
                <a:spcPts val="600"/>
              </a:spcAft>
              <a:buClr>
                <a:srgbClr val="F29D2C"/>
              </a:buClr>
              <a:buSzPct val="115000"/>
              <a:buFont typeface="Wingdings" panose="05000000000000000000" pitchFamily="2" charset="2"/>
              <a:buChar char="ü"/>
            </a:pPr>
            <a:r>
              <a:rPr lang="es-MX" sz="1100" b="1">
                <a:ea typeface="+mn-lt"/>
                <a:cs typeface="+mn-lt"/>
              </a:rPr>
              <a:t>Hable con el personal  de la escuela de su hijo</a:t>
            </a:r>
            <a:r>
              <a:rPr lang="es-MX" sz="1100">
                <a:ea typeface="+mn-lt"/>
                <a:cs typeface="+mn-lt"/>
              </a:rPr>
              <a:t> sobre la vacuna contra COVID-19. Ellos podrían estar ofreciendo clínicas de vacunación en la escuela.</a:t>
            </a:r>
            <a:endParaRPr lang="es-MX" sz="1100"/>
          </a:p>
          <a:p>
            <a:pPr marL="171450" indent="-171450">
              <a:spcAft>
                <a:spcPts val="600"/>
              </a:spcAft>
              <a:buClr>
                <a:srgbClr val="F29D2C"/>
              </a:buClr>
              <a:buSzPct val="115000"/>
              <a:buFont typeface="Wingdings" panose="05000000000000000000" pitchFamily="2" charset="2"/>
              <a:buChar char="ü"/>
            </a:pPr>
            <a:r>
              <a:rPr lang="es-MX" sz="1100">
                <a:ea typeface="+mn-lt"/>
                <a:cs typeface="+mn-lt"/>
              </a:rPr>
              <a:t>En algunos lugares se requiere la presencia de los padres cuando el hijo recibe la vacuna. Busque clínicas y horarios de atención flexibles para padres que trabajen.</a:t>
            </a:r>
            <a:endParaRPr lang="es-MX" sz="11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12BEDF-938B-4552-A838-8D513795A6C4}"/>
              </a:ext>
            </a:extLst>
          </p:cNvPr>
          <p:cNvSpPr txBox="1"/>
          <p:nvPr/>
        </p:nvSpPr>
        <p:spPr>
          <a:xfrm>
            <a:off x="3705980" y="4311377"/>
            <a:ext cx="2584462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1400" b="1">
                <a:ea typeface="+mn-lt"/>
                <a:cs typeface="+mn-lt"/>
              </a:rPr>
              <a:t>PARA MÁS INFORMACIÓN</a:t>
            </a:r>
            <a:endParaRPr lang="en-US" sz="1400">
              <a:cs typeface="Calibri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1B9FDB4-492B-471F-AA2B-648877AF1225}"/>
              </a:ext>
            </a:extLst>
          </p:cNvPr>
          <p:cNvCxnSpPr>
            <a:cxnSpLocks/>
          </p:cNvCxnSpPr>
          <p:nvPr/>
        </p:nvCxnSpPr>
        <p:spPr>
          <a:xfrm>
            <a:off x="3711380" y="4579100"/>
            <a:ext cx="269171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3BD4A0-DEEA-4C27-896B-073409BC72F6}"/>
              </a:ext>
            </a:extLst>
          </p:cNvPr>
          <p:cNvCxnSpPr>
            <a:cxnSpLocks/>
          </p:cNvCxnSpPr>
          <p:nvPr/>
        </p:nvCxnSpPr>
        <p:spPr>
          <a:xfrm>
            <a:off x="3689256" y="7198172"/>
            <a:ext cx="26869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2856935-14FB-4AE6-88E2-4E9655334FD4}"/>
              </a:ext>
            </a:extLst>
          </p:cNvPr>
          <p:cNvSpPr txBox="1"/>
          <p:nvPr/>
        </p:nvSpPr>
        <p:spPr>
          <a:xfrm>
            <a:off x="6975779" y="7210580"/>
            <a:ext cx="2774789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1200">
                <a:solidFill>
                  <a:schemeClr val="bg1"/>
                </a:solidFill>
                <a:ea typeface="+mn-lt"/>
                <a:cs typeface="+mn-lt"/>
              </a:rPr>
              <a:t>Campaña de comunicación sobre COVID-19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7823C1-F315-4F28-B47B-640FBEE09E38}"/>
              </a:ext>
            </a:extLst>
          </p:cNvPr>
          <p:cNvSpPr/>
          <p:nvPr/>
        </p:nvSpPr>
        <p:spPr>
          <a:xfrm>
            <a:off x="7847724" y="4526960"/>
            <a:ext cx="914966" cy="914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F0C7DC3-1172-41B1-AA36-AE9EE26F1658}"/>
              </a:ext>
            </a:extLst>
          </p:cNvPr>
          <p:cNvSpPr txBox="1"/>
          <p:nvPr/>
        </p:nvSpPr>
        <p:spPr>
          <a:xfrm>
            <a:off x="4115159" y="7306765"/>
            <a:ext cx="1894581" cy="3385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1050" b="1">
                <a:ea typeface="+mn-lt"/>
                <a:cs typeface="+mn-lt"/>
              </a:rPr>
              <a:t>Última</a:t>
            </a:r>
            <a:r>
              <a:rPr lang="es-ES" sz="1100" b="1">
                <a:ea typeface="+mn-lt"/>
                <a:cs typeface="+mn-lt"/>
              </a:rPr>
              <a:t> revisión:</a:t>
            </a:r>
          </a:p>
          <a:p>
            <a:pPr algn="ctr"/>
            <a:r>
              <a:rPr lang="es-419" sz="1100">
                <a:ea typeface="+mn-lt"/>
                <a:cs typeface="+mn-lt"/>
              </a:rPr>
              <a:t> Revisado el 11 de julio 2022</a:t>
            </a:r>
            <a:endParaRPr lang="es-ES" sz="1100">
              <a:ea typeface="+mn-lt"/>
              <a:cs typeface="+mn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014B00-1E2A-4C25-9A16-FA7459458F4D}"/>
              </a:ext>
            </a:extLst>
          </p:cNvPr>
          <p:cNvSpPr txBox="1"/>
          <p:nvPr/>
        </p:nvSpPr>
        <p:spPr>
          <a:xfrm>
            <a:off x="7204214" y="5920106"/>
            <a:ext cx="2334057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Clr>
                <a:srgbClr val="FFD243"/>
              </a:buClr>
              <a:buSzPct val="120000"/>
              <a:buFont typeface="Wingdings,Sans-Serif"/>
              <a:buChar char="ü"/>
            </a:pPr>
            <a:r>
              <a:rPr lang="es-ES" sz="1600" b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¡VACÚNESE!</a:t>
            </a:r>
            <a:endParaRPr lang="en-US" sz="1600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buClr>
                <a:srgbClr val="FFD243"/>
              </a:buClr>
              <a:buSzPct val="120000"/>
              <a:buFont typeface="Wingdings"/>
              <a:buChar char="ü"/>
            </a:pPr>
            <a:r>
              <a:rPr lang="es-ES" sz="1600" b="1">
                <a:solidFill>
                  <a:schemeClr val="bg1"/>
                </a:solidFill>
                <a:latin typeface="Calibri"/>
                <a:ea typeface="+mn-lt"/>
                <a:cs typeface="+mn-lt"/>
              </a:rPr>
              <a:t>Use</a:t>
            </a:r>
            <a:r>
              <a:rPr lang="es-ES" sz="1600" b="1">
                <a:solidFill>
                  <a:schemeClr val="bg1"/>
                </a:solidFill>
                <a:ea typeface="+mn-lt"/>
                <a:cs typeface="+mn-lt"/>
              </a:rPr>
              <a:t> cubrebocas</a:t>
            </a:r>
            <a:endParaRPr lang="es-ES" sz="1600" b="1">
              <a:solidFill>
                <a:schemeClr val="bg1"/>
              </a:solidFill>
              <a:cs typeface="Calibri" panose="020F0502020204030204"/>
            </a:endParaRPr>
          </a:p>
          <a:p>
            <a:pPr marL="285750" indent="-285750">
              <a:buClr>
                <a:srgbClr val="FFD243"/>
              </a:buClr>
              <a:buSzPct val="120000"/>
              <a:buFont typeface="Wingdings"/>
              <a:buChar char="ü"/>
            </a:pPr>
            <a:r>
              <a:rPr lang="es-ES" sz="1600" b="1">
                <a:solidFill>
                  <a:schemeClr val="bg1"/>
                </a:solidFill>
                <a:ea typeface="+mn-lt"/>
                <a:cs typeface="+mn-lt"/>
              </a:rPr>
              <a:t>Distanciamiento social</a:t>
            </a:r>
            <a:endParaRPr lang="es-ES" sz="1600" b="1">
              <a:solidFill>
                <a:schemeClr val="bg1"/>
              </a:solidFill>
              <a:cs typeface="Calibri" panose="020F0502020204030204"/>
            </a:endParaRPr>
          </a:p>
          <a:p>
            <a:pPr marL="285750" indent="-285750">
              <a:buClr>
                <a:srgbClr val="FFD243"/>
              </a:buClr>
              <a:buSzPct val="120000"/>
              <a:buFont typeface="Wingdings"/>
              <a:buChar char="ü"/>
            </a:pPr>
            <a:r>
              <a:rPr lang="es-ES" sz="1600" b="1">
                <a:solidFill>
                  <a:schemeClr val="bg1"/>
                </a:solidFill>
                <a:ea typeface="+mn-lt"/>
                <a:cs typeface="+mn-lt"/>
              </a:rPr>
              <a:t>Lávese las manos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327A91-CED1-4CBB-A317-9D83C6CBDB77}"/>
              </a:ext>
            </a:extLst>
          </p:cNvPr>
          <p:cNvGrpSpPr/>
          <p:nvPr/>
        </p:nvGrpSpPr>
        <p:grpSpPr>
          <a:xfrm>
            <a:off x="192002" y="3118456"/>
            <a:ext cx="2858471" cy="1543834"/>
            <a:chOff x="141240" y="504817"/>
            <a:chExt cx="2858471" cy="1543834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C3B3EF6-C2EA-4CA5-9439-67CC1523E96B}"/>
                </a:ext>
              </a:extLst>
            </p:cNvPr>
            <p:cNvSpPr txBox="1"/>
            <p:nvPr/>
          </p:nvSpPr>
          <p:spPr>
            <a:xfrm>
              <a:off x="141240" y="504817"/>
              <a:ext cx="2688492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s-MX" sz="1400" b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¿La vacuna es segura para los niños?</a:t>
              </a:r>
              <a:endParaRPr lang="es-MX" sz="14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BAAB775-307E-4729-8AB5-CF0DE8A46729}"/>
                </a:ext>
              </a:extLst>
            </p:cNvPr>
            <p:cNvSpPr txBox="1"/>
            <p:nvPr/>
          </p:nvSpPr>
          <p:spPr>
            <a:xfrm>
              <a:off x="207575" y="740601"/>
              <a:ext cx="2792136" cy="130805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419" sz="1000">
                  <a:ea typeface="+mn-lt"/>
                  <a:cs typeface="+mn-lt"/>
                </a:rPr>
                <a:t>A partir de junio de 2022, 8.5 millones de niños menores de 12 años han sido vacunados completamente en EE.UU. (es decir, el 30% de esa población en EE.UU.). Casi el 60% de niños de 12-17 años están completamente vacunados. Ningún niño ha muerto debido a la vacuna</a:t>
              </a:r>
            </a:p>
            <a:p>
              <a:pPr>
                <a:spcAft>
                  <a:spcPts val="600"/>
                </a:spcAft>
              </a:pPr>
              <a:r>
                <a:rPr lang="es-419" sz="1000" b="1">
                  <a:ea typeface="+mn-lt"/>
                  <a:cs typeface="+mn-lt"/>
                </a:rPr>
                <a:t>Los riesgos de contraer COVID-19 son mucho mayores que cualquier riesgo potencial de la vacuna.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7F6BDD7-76CF-4F95-9250-B71225DABBA7}"/>
              </a:ext>
            </a:extLst>
          </p:cNvPr>
          <p:cNvSpPr txBox="1"/>
          <p:nvPr/>
        </p:nvSpPr>
        <p:spPr>
          <a:xfrm>
            <a:off x="6981117" y="4460492"/>
            <a:ext cx="2764112" cy="12003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2600" b="1">
                <a:solidFill>
                  <a:schemeClr val="bg1"/>
                </a:solidFill>
                <a:latin typeface="Lato Black"/>
                <a:ea typeface="+mn-lt"/>
                <a:cs typeface="+mn-lt"/>
              </a:rPr>
              <a:t>Los niños y</a:t>
            </a:r>
            <a:endParaRPr lang="en-US" b="1">
              <a:solidFill>
                <a:schemeClr val="bg1"/>
              </a:solidFill>
              <a:latin typeface="Lato Black"/>
              <a:ea typeface="Lato Black"/>
              <a:cs typeface="Calibri"/>
            </a:endParaRPr>
          </a:p>
          <a:p>
            <a:pPr algn="ctr"/>
            <a:r>
              <a:rPr lang="es-ES" sz="2600" b="1">
                <a:solidFill>
                  <a:schemeClr val="bg1"/>
                </a:solidFill>
                <a:latin typeface="Lato Black"/>
                <a:ea typeface="+mn-lt"/>
                <a:cs typeface="+mn-lt"/>
              </a:rPr>
              <a:t>la vacuna contra COVID-19</a:t>
            </a:r>
            <a:endParaRPr lang="es-ES" b="1">
              <a:solidFill>
                <a:schemeClr val="bg1"/>
              </a:solidFill>
              <a:latin typeface="Lato Black"/>
              <a:ea typeface="Lato Black"/>
              <a:cs typeface="Lato Black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197ED0-9AC7-4DFB-8AB7-85E5CC11B89A}"/>
              </a:ext>
            </a:extLst>
          </p:cNvPr>
          <p:cNvGrpSpPr/>
          <p:nvPr/>
        </p:nvGrpSpPr>
        <p:grpSpPr>
          <a:xfrm>
            <a:off x="157525" y="179410"/>
            <a:ext cx="2934118" cy="2723247"/>
            <a:chOff x="159129" y="468329"/>
            <a:chExt cx="2934118" cy="272324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37FCD1D-17F6-4F35-8B2B-6B1E7266D9C6}"/>
                </a:ext>
              </a:extLst>
            </p:cNvPr>
            <p:cNvSpPr txBox="1"/>
            <p:nvPr/>
          </p:nvSpPr>
          <p:spPr>
            <a:xfrm>
              <a:off x="159129" y="468329"/>
              <a:ext cx="2934118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s-419" sz="1400" b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¿Por qué debemos vacunar a los niños?</a:t>
              </a:r>
              <a:endParaRPr lang="es-419" sz="14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8A1348C-E4C8-418B-AFAE-7FA98BD6E34D}"/>
                </a:ext>
              </a:extLst>
            </p:cNvPr>
            <p:cNvSpPr txBox="1"/>
            <p:nvPr/>
          </p:nvSpPr>
          <p:spPr>
            <a:xfrm>
              <a:off x="247512" y="729363"/>
              <a:ext cx="2792136" cy="24622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600"/>
                </a:spcAft>
                <a:tabLst>
                  <a:tab pos="2001838" algn="l"/>
                </a:tabLst>
              </a:pPr>
              <a:r>
                <a:rPr lang="es-419" sz="1000">
                  <a:ea typeface="+mn-lt"/>
                  <a:cs typeface="+mn-lt"/>
                </a:rPr>
                <a:t>Algunos niños se enferman gravemente por el coronavirus. COVID-19 es una de las principales causas de muerte en niños. Es la causa no.1 de muertes por infecciones/enfermedades respiratorias. Miles de niños se han hospitalizado por COVID-19. La mayoría no estaban vacunados. Casi un tercio de ellos no tenían ninguna condición preexistente como obesidad o diabetes.</a:t>
              </a:r>
              <a:endParaRPr lang="en-US" sz="1000">
                <a:ea typeface="+mn-lt"/>
                <a:cs typeface="+mn-lt"/>
              </a:endParaRPr>
            </a:p>
            <a:p>
              <a:pPr>
                <a:spcAft>
                  <a:spcPts val="600"/>
                </a:spcAft>
              </a:pPr>
              <a:r>
                <a:rPr lang="es-419" sz="1000">
                  <a:ea typeface="+mn-lt"/>
                  <a:cs typeface="+mn-lt"/>
                </a:rPr>
                <a:t>La mayoría de los niños no se enferman tanto como los adultos, </a:t>
              </a:r>
              <a:r>
                <a:rPr lang="es-419" sz="1000" b="1">
                  <a:ea typeface="+mn-lt"/>
                  <a:cs typeface="+mn-lt"/>
                </a:rPr>
                <a:t>pero aún pueden transmitir el virus.</a:t>
              </a:r>
              <a:r>
                <a:rPr lang="es-419" sz="1000">
                  <a:ea typeface="+mn-lt"/>
                  <a:cs typeface="+mn-lt"/>
                </a:rPr>
                <a:t> Las vacunas contra COVID-19 previenen que adultos mayores, hermanos menores y otras personas se infecten, sean hospitalizados o mueran. </a:t>
              </a:r>
              <a:endParaRPr lang="en-US" sz="1000">
                <a:ea typeface="+mn-lt"/>
                <a:cs typeface="+mn-lt"/>
              </a:endParaRPr>
            </a:p>
            <a:p>
              <a:pPr>
                <a:spcAft>
                  <a:spcPts val="600"/>
                </a:spcAft>
              </a:pPr>
              <a:r>
                <a:rPr lang="es-419" sz="1000">
                  <a:ea typeface="+mn-lt"/>
                  <a:cs typeface="+mn-lt"/>
                </a:rPr>
                <a:t>Vacunar a los niños ayuda a </a:t>
              </a:r>
              <a:r>
                <a:rPr lang="es-419" sz="1000" b="1">
                  <a:ea typeface="+mn-lt"/>
                  <a:cs typeface="+mn-lt"/>
                </a:rPr>
                <a:t>prevenir brotes de COVID-19 que provocan el cierre de escuelas</a:t>
              </a:r>
              <a:r>
                <a:rPr lang="es-419" sz="1000">
                  <a:ea typeface="+mn-lt"/>
                  <a:cs typeface="+mn-lt"/>
                </a:rPr>
                <a:t>.</a:t>
              </a:r>
              <a:endParaRPr lang="en-US" sz="1000">
                <a:ea typeface="+mn-lt"/>
                <a:cs typeface="+mn-lt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956A9AD4-67E1-42F5-8247-5BABC5E668A8}"/>
              </a:ext>
            </a:extLst>
          </p:cNvPr>
          <p:cNvSpPr txBox="1"/>
          <p:nvPr/>
        </p:nvSpPr>
        <p:spPr>
          <a:xfrm>
            <a:off x="188636" y="6088201"/>
            <a:ext cx="2894596" cy="134652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ES" sz="1000">
                <a:ea typeface="+mn-lt"/>
                <a:cs typeface="+mn-lt"/>
              </a:rPr>
              <a:t>Asegure que todas las personas que viven en casa, mayores de 6 meses, estén vacunadas.</a:t>
            </a:r>
            <a:endParaRPr lang="es-ES" sz="1000">
              <a:ea typeface="Calibri"/>
              <a:cs typeface="Calibri"/>
            </a:endParaRP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ES" sz="1000" b="1">
                <a:ea typeface="+mn-lt"/>
                <a:cs typeface="+mn-lt"/>
              </a:rPr>
              <a:t>Las mujeres que amamantan pueden vacunarse</a:t>
            </a:r>
            <a:r>
              <a:rPr lang="es-ES" sz="1000">
                <a:ea typeface="+mn-lt"/>
                <a:cs typeface="+mn-lt"/>
              </a:rPr>
              <a:t> y así ayudar a transmitir anticuerpos a su bebé.</a:t>
            </a: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ES" sz="1000">
                <a:ea typeface="+mn-lt"/>
                <a:cs typeface="+mn-lt"/>
              </a:rPr>
              <a:t>Fomente el uso de </a:t>
            </a:r>
            <a:r>
              <a:rPr lang="es-ES" sz="1000" b="1">
                <a:ea typeface="+mn-lt"/>
                <a:cs typeface="+mn-lt"/>
              </a:rPr>
              <a:t>cubrebocas en interiores</a:t>
            </a:r>
            <a:r>
              <a:rPr lang="es-ES" sz="1000">
                <a:ea typeface="+mn-lt"/>
                <a:cs typeface="+mn-lt"/>
              </a:rPr>
              <a:t> y el </a:t>
            </a:r>
            <a:r>
              <a:rPr lang="es-ES" sz="1000" b="1">
                <a:ea typeface="+mn-lt"/>
                <a:cs typeface="+mn-lt"/>
              </a:rPr>
              <a:t>distanciamiento social</a:t>
            </a:r>
            <a:r>
              <a:rPr lang="es-ES" sz="1000">
                <a:ea typeface="+mn-lt"/>
                <a:cs typeface="+mn-lt"/>
              </a:rPr>
              <a:t>, especialmente entre quienes no están vacunados.</a:t>
            </a: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ES" sz="1000">
                <a:ea typeface="+mn-lt"/>
                <a:cs typeface="+mn-lt"/>
              </a:rPr>
              <a:t>Lávese las manos.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336627-99F3-4998-A809-3C20B362975E}"/>
              </a:ext>
            </a:extLst>
          </p:cNvPr>
          <p:cNvGrpSpPr/>
          <p:nvPr/>
        </p:nvGrpSpPr>
        <p:grpSpPr>
          <a:xfrm>
            <a:off x="188635" y="4878089"/>
            <a:ext cx="2809454" cy="1127673"/>
            <a:chOff x="87487" y="385016"/>
            <a:chExt cx="2809454" cy="93044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E668BC9-BE3E-46EB-8C89-956ECD5D8FEC}"/>
                </a:ext>
              </a:extLst>
            </p:cNvPr>
            <p:cNvSpPr txBox="1"/>
            <p:nvPr/>
          </p:nvSpPr>
          <p:spPr>
            <a:xfrm>
              <a:off x="87487" y="385016"/>
              <a:ext cx="2688492" cy="51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s-419" sz="1400" b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¿Cómo mantener seguros a los niños menores de seis meses?</a:t>
              </a:r>
              <a:endParaRPr lang="es-419" sz="14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endParaRP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endParaRPr lang="es-MX" sz="1400" b="1">
                <a:solidFill>
                  <a:schemeClr val="accent1">
                    <a:lumMod val="75000"/>
                  </a:schemeClr>
                </a:solidFill>
                <a:cs typeface="Calibri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2E4E6C6-6037-4184-9C22-1DB9FB83F348}"/>
                </a:ext>
              </a:extLst>
            </p:cNvPr>
            <p:cNvSpPr txBox="1"/>
            <p:nvPr/>
          </p:nvSpPr>
          <p:spPr>
            <a:xfrm>
              <a:off x="92524" y="782174"/>
              <a:ext cx="2804417" cy="5332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s-MX" sz="1050">
                  <a:ea typeface="+mn-lt"/>
                  <a:cs typeface="+mn-lt"/>
                </a:rPr>
                <a:t>Actualmente, no hay una vacuna aprobada contra COVID-19 para niños menores de 6 meses. Pero usted puede protegerles para que no se infecten y transmitan el virus a otras personas.</a:t>
              </a:r>
              <a:endParaRPr lang="es-419" sz="1050">
                <a:ea typeface="+mn-lt"/>
                <a:cs typeface="+mn-lt"/>
              </a:endParaRPr>
            </a:p>
          </p:txBody>
        </p:sp>
      </p:grpSp>
      <p:pic>
        <p:nvPicPr>
          <p:cNvPr id="40" name="Picture 39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59DAD4E1-122B-44A5-8B51-C1B0E0DB87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104" y="6564215"/>
            <a:ext cx="950200" cy="51007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C6A180B-48B6-49CF-A91C-CB517A8DC0FC}"/>
              </a:ext>
            </a:extLst>
          </p:cNvPr>
          <p:cNvSpPr txBox="1"/>
          <p:nvPr/>
        </p:nvSpPr>
        <p:spPr>
          <a:xfrm>
            <a:off x="3581543" y="5981919"/>
            <a:ext cx="2951392" cy="43627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050"/>
              <a:t>Para </a:t>
            </a:r>
            <a:r>
              <a:rPr lang="en-US" sz="1050" err="1"/>
              <a:t>respuestas</a:t>
            </a:r>
            <a:r>
              <a:rPr lang="en-US" sz="1050"/>
              <a:t> a </a:t>
            </a:r>
            <a:r>
              <a:rPr lang="en-US" sz="1050" err="1"/>
              <a:t>preguntas</a:t>
            </a:r>
            <a:r>
              <a:rPr lang="en-US" sz="1050"/>
              <a:t> </a:t>
            </a:r>
            <a:r>
              <a:rPr lang="en-US" sz="1050" err="1"/>
              <a:t>frecuentes</a:t>
            </a:r>
            <a:r>
              <a:rPr lang="en-US" sz="1050"/>
              <a:t> </a:t>
            </a:r>
            <a:r>
              <a:rPr lang="en-US" sz="1050" err="1"/>
              <a:t>sobre</a:t>
            </a:r>
            <a:r>
              <a:rPr lang="en-US" sz="1050"/>
              <a:t> </a:t>
            </a:r>
            <a:br>
              <a:rPr lang="en-US" sz="1050"/>
            </a:br>
            <a:r>
              <a:rPr lang="en-US" sz="1050"/>
              <a:t>COVID-19 </a:t>
            </a:r>
            <a:r>
              <a:rPr lang="en-US" sz="1050" err="1"/>
              <a:t>visite</a:t>
            </a:r>
            <a:r>
              <a:rPr lang="en-US" sz="1050"/>
              <a:t> </a:t>
            </a:r>
            <a:r>
              <a:rPr lang="en-US" sz="1050" b="1"/>
              <a:t>Migrant Clinicians Network</a:t>
            </a:r>
            <a:r>
              <a:rPr lang="en-US" sz="1050"/>
              <a:t> (MCN):</a:t>
            </a:r>
            <a:br>
              <a:rPr lang="en-US" sz="1050"/>
            </a:br>
            <a:r>
              <a:rPr lang="es-MX" sz="1050">
                <a:ea typeface="+mn-lt"/>
                <a:cs typeface="+mn-lt"/>
              </a:rPr>
              <a:t>https://bit.ly/3Cf3dTk</a:t>
            </a:r>
            <a:endParaRPr lang="en-US" sz="105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47F4EA5-2ADD-4B34-99B4-2F6366F908D4}"/>
              </a:ext>
            </a:extLst>
          </p:cNvPr>
          <p:cNvSpPr txBox="1"/>
          <p:nvPr/>
        </p:nvSpPr>
        <p:spPr>
          <a:xfrm>
            <a:off x="3524477" y="4690183"/>
            <a:ext cx="2943690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rgbClr val="0E5299"/>
              </a:buClr>
              <a:buSzPct val="225000"/>
            </a:pPr>
            <a:r>
              <a:rPr lang="es-ES" sz="1050" b="1">
                <a:ea typeface="+mn-lt"/>
                <a:cs typeface="+mn-lt"/>
              </a:rPr>
              <a:t>Visite los Centros para el Control y </a:t>
            </a:r>
            <a:br>
              <a:rPr lang="es-ES" sz="1050" b="1">
                <a:ea typeface="+mn-lt"/>
                <a:cs typeface="+mn-lt"/>
              </a:rPr>
            </a:br>
            <a:r>
              <a:rPr lang="es-ES" sz="1050" b="1">
                <a:ea typeface="+mn-lt"/>
                <a:cs typeface="+mn-lt"/>
              </a:rPr>
              <a:t>la Prevención de Enfermedades: </a:t>
            </a:r>
            <a:br>
              <a:rPr lang="es-ES" sz="1050" b="1">
                <a:ea typeface="+mn-lt"/>
                <a:cs typeface="+mn-lt"/>
              </a:rPr>
            </a:br>
            <a:r>
              <a:rPr lang="en-US" sz="900">
                <a:ea typeface="+mn-lt"/>
                <a:cs typeface="+mn-lt"/>
              </a:rPr>
              <a:t>https://espanol.cdc.gov/coronavirus/2019-ncov/index.html</a:t>
            </a:r>
            <a:endParaRPr lang="en-US" sz="1050">
              <a:ea typeface="+mn-lt"/>
              <a:cs typeface="+mn-lt"/>
            </a:endParaRPr>
          </a:p>
        </p:txBody>
      </p:sp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C31BD8D3-689F-4B61-ACA6-265CC88C9E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200" y="5260483"/>
            <a:ext cx="746883" cy="56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79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8F32CBA4-375A-4968-A718-F9A31BF49039}"/>
              </a:ext>
            </a:extLst>
          </p:cNvPr>
          <p:cNvGrpSpPr/>
          <p:nvPr/>
        </p:nvGrpSpPr>
        <p:grpSpPr>
          <a:xfrm>
            <a:off x="376806" y="5685485"/>
            <a:ext cx="761918" cy="813563"/>
            <a:chOff x="279608" y="5130709"/>
            <a:chExt cx="873492" cy="932700"/>
          </a:xfrm>
        </p:grpSpPr>
        <p:pic>
          <p:nvPicPr>
            <p:cNvPr id="87" name="Picture 86" descr="A person hugging a person in a garment&#10;&#10;Description automatically generated with medium confidence">
              <a:extLst>
                <a:ext uri="{FF2B5EF4-FFF2-40B4-BE49-F238E27FC236}">
                  <a16:creationId xmlns:a16="http://schemas.microsoft.com/office/drawing/2014/main" id="{C028DAD2-64E0-4336-8044-FD06AD437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08" y="5130709"/>
              <a:ext cx="873492" cy="861999"/>
            </a:xfrm>
            <a:prstGeom prst="rect">
              <a:avLst/>
            </a:prstGeom>
          </p:spPr>
        </p:pic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DA4F93F-55F2-459A-A037-BF7C4896D10D}"/>
                </a:ext>
              </a:extLst>
            </p:cNvPr>
            <p:cNvSpPr/>
            <p:nvPr/>
          </p:nvSpPr>
          <p:spPr>
            <a:xfrm>
              <a:off x="298202" y="5806004"/>
              <a:ext cx="724351" cy="257405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2A84E63-58B3-4BA5-BD49-94BA9F2C9BFB}"/>
              </a:ext>
            </a:extLst>
          </p:cNvPr>
          <p:cNvGrpSpPr/>
          <p:nvPr/>
        </p:nvGrpSpPr>
        <p:grpSpPr>
          <a:xfrm>
            <a:off x="314724" y="78531"/>
            <a:ext cx="602926" cy="725376"/>
            <a:chOff x="435768" y="101808"/>
            <a:chExt cx="781291" cy="939966"/>
          </a:xfrm>
        </p:grpSpPr>
        <p:pic>
          <p:nvPicPr>
            <p:cNvPr id="109" name="Picture 108" descr="A person wearing a red shirt&#10;&#10;Description automatically generated with low confidence">
              <a:extLst>
                <a:ext uri="{FF2B5EF4-FFF2-40B4-BE49-F238E27FC236}">
                  <a16:creationId xmlns:a16="http://schemas.microsoft.com/office/drawing/2014/main" id="{3CFC9BCB-0DD9-4ED3-9B9B-27C92E4E70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52"/>
            <a:stretch/>
          </p:blipFill>
          <p:spPr>
            <a:xfrm>
              <a:off x="475253" y="101808"/>
              <a:ext cx="711994" cy="920783"/>
            </a:xfrm>
            <a:prstGeom prst="rect">
              <a:avLst/>
            </a:prstGeom>
          </p:spPr>
        </p:pic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793E7B3E-5FD7-4AC7-9534-9C7BC646EED4}"/>
                </a:ext>
              </a:extLst>
            </p:cNvPr>
            <p:cNvSpPr/>
            <p:nvPr/>
          </p:nvSpPr>
          <p:spPr>
            <a:xfrm>
              <a:off x="435768" y="692944"/>
              <a:ext cx="781291" cy="34883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EB4977CB-D77A-43EF-987F-30720A313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1496" y="-2345"/>
            <a:ext cx="3316904" cy="1665140"/>
          </a:xfrm>
          <a:prstGeom prst="rect">
            <a:avLst/>
          </a:prstGeom>
        </p:spPr>
      </p:pic>
      <p:pic>
        <p:nvPicPr>
          <p:cNvPr id="86" name="Picture 85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F65554C5-36BC-4CA7-9CD7-E2A3CEE9BD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414" y="78531"/>
            <a:ext cx="3086354" cy="152646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8C20EF7-7BA5-4ABC-9196-C78CC42FEB84}"/>
              </a:ext>
            </a:extLst>
          </p:cNvPr>
          <p:cNvGrpSpPr/>
          <p:nvPr/>
        </p:nvGrpSpPr>
        <p:grpSpPr>
          <a:xfrm>
            <a:off x="5054214" y="4333553"/>
            <a:ext cx="1575098" cy="1525251"/>
            <a:chOff x="5065929" y="4152918"/>
            <a:chExt cx="1575098" cy="152525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53BD4F8-AFAC-4BB2-8D4D-6D1B2FDADE7F}"/>
                </a:ext>
              </a:extLst>
            </p:cNvPr>
            <p:cNvGrpSpPr/>
            <p:nvPr/>
          </p:nvGrpSpPr>
          <p:grpSpPr>
            <a:xfrm>
              <a:off x="5417341" y="4152918"/>
              <a:ext cx="886850" cy="886850"/>
              <a:chOff x="5310651" y="3880938"/>
              <a:chExt cx="1906877" cy="1906877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D389D62-A03D-46AE-B379-DEA9A654EFD2}"/>
                  </a:ext>
                </a:extLst>
              </p:cNvPr>
              <p:cNvSpPr/>
              <p:nvPr/>
            </p:nvSpPr>
            <p:spPr>
              <a:xfrm>
                <a:off x="5310651" y="3880938"/>
                <a:ext cx="1906877" cy="1906877"/>
              </a:xfrm>
              <a:prstGeom prst="rect">
                <a:avLst/>
              </a:prstGeom>
              <a:solidFill>
                <a:srgbClr val="FBC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6" name="Graphic 65">
                <a:extLst>
                  <a:ext uri="{FF2B5EF4-FFF2-40B4-BE49-F238E27FC236}">
                    <a16:creationId xmlns:a16="http://schemas.microsoft.com/office/drawing/2014/main" id="{2982380A-5821-4881-8F72-A31E399D9B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378794" y="3931315"/>
                <a:ext cx="1806122" cy="1806122"/>
              </a:xfrm>
              <a:prstGeom prst="rect">
                <a:avLst/>
              </a:prstGeom>
            </p:spPr>
          </p:pic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494E1F9-E0B9-48F3-A35C-C638E094663E}"/>
                </a:ext>
              </a:extLst>
            </p:cNvPr>
            <p:cNvSpPr txBox="1"/>
            <p:nvPr/>
          </p:nvSpPr>
          <p:spPr>
            <a:xfrm>
              <a:off x="5065929" y="5096471"/>
              <a:ext cx="1575098" cy="5816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419" sz="1050" b="1">
                  <a:ea typeface="+mn-lt"/>
                  <a:cs typeface="+mn-lt"/>
                </a:rPr>
                <a:t>Se consideran niños completamente  vacunados dos semanas después de la dosis final</a:t>
              </a:r>
              <a:r>
                <a:rPr lang="es-419" sz="1050">
                  <a:ea typeface="+mn-lt"/>
                  <a:cs typeface="+mn-lt"/>
                </a:rPr>
                <a:t>.</a:t>
              </a:r>
              <a:endParaRPr lang="en-US" sz="1050" b="1">
                <a:cs typeface="Calibri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793B781-80FB-4FC7-A352-DB7493D818E9}"/>
              </a:ext>
            </a:extLst>
          </p:cNvPr>
          <p:cNvGrpSpPr/>
          <p:nvPr/>
        </p:nvGrpSpPr>
        <p:grpSpPr>
          <a:xfrm>
            <a:off x="5029200" y="2647134"/>
            <a:ext cx="1648556" cy="1521448"/>
            <a:chOff x="3399021" y="4150371"/>
            <a:chExt cx="1648556" cy="1521448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4949FAA5-48BC-4F5E-8403-B6C7F5EF8490}"/>
                </a:ext>
              </a:extLst>
            </p:cNvPr>
            <p:cNvGrpSpPr/>
            <p:nvPr/>
          </p:nvGrpSpPr>
          <p:grpSpPr>
            <a:xfrm>
              <a:off x="3782314" y="4150371"/>
              <a:ext cx="886849" cy="886849"/>
              <a:chOff x="3973660" y="2739932"/>
              <a:chExt cx="1906877" cy="1906877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14105E7A-0BB4-4029-819E-9E3E3992B135}"/>
                  </a:ext>
                </a:extLst>
              </p:cNvPr>
              <p:cNvSpPr/>
              <p:nvPr/>
            </p:nvSpPr>
            <p:spPr>
              <a:xfrm>
                <a:off x="3973660" y="2739932"/>
                <a:ext cx="1906877" cy="1906877"/>
              </a:xfrm>
              <a:prstGeom prst="rect">
                <a:avLst/>
              </a:prstGeom>
              <a:solidFill>
                <a:srgbClr val="FF73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1" name="Graphic 110">
                <a:extLst>
                  <a:ext uri="{FF2B5EF4-FFF2-40B4-BE49-F238E27FC236}">
                    <a16:creationId xmlns:a16="http://schemas.microsoft.com/office/drawing/2014/main" id="{994DD88E-FB9E-4A38-B49D-265D21E81D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244229" y="2842702"/>
                <a:ext cx="1360976" cy="1720366"/>
              </a:xfrm>
              <a:prstGeom prst="rect">
                <a:avLst/>
              </a:prstGeom>
            </p:spPr>
          </p:pic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6AD5411-9456-4089-8C79-E68ECA13DE44}"/>
                </a:ext>
              </a:extLst>
            </p:cNvPr>
            <p:cNvSpPr txBox="1"/>
            <p:nvPr/>
          </p:nvSpPr>
          <p:spPr>
            <a:xfrm>
              <a:off x="3399021" y="5090121"/>
              <a:ext cx="1648556" cy="5816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MX" sz="1050" b="1">
                  <a:ea typeface="+mn-lt"/>
                  <a:cs typeface="+mn-lt"/>
                </a:rPr>
                <a:t>Los niños después de vacunarse pueden tener dolor de brazo, de cabeza, fiebre o escalofríos.</a:t>
              </a:r>
              <a:endParaRPr lang="es-MX" sz="1050" b="1"/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1514A06F-6C9B-400A-813A-0BB94C3D4BDA}"/>
              </a:ext>
            </a:extLst>
          </p:cNvPr>
          <p:cNvSpPr/>
          <p:nvPr/>
        </p:nvSpPr>
        <p:spPr>
          <a:xfrm>
            <a:off x="3371847" y="-2345"/>
            <a:ext cx="3371851" cy="835823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25588B-FE07-48CB-A7BA-42DD444F277B}"/>
              </a:ext>
            </a:extLst>
          </p:cNvPr>
          <p:cNvSpPr txBox="1"/>
          <p:nvPr/>
        </p:nvSpPr>
        <p:spPr>
          <a:xfrm>
            <a:off x="3709784" y="245186"/>
            <a:ext cx="2597462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600" b="1">
                <a:solidFill>
                  <a:schemeClr val="bg1"/>
                </a:solidFill>
                <a:ea typeface="+mn-lt"/>
                <a:cs typeface="+mn-lt"/>
              </a:rPr>
              <a:t>¿QUÉ ESPERAR DESPUÉS DE LA VACUNACIÓN DE LOS NIÑOS?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50DF418-A625-4960-A393-2A15BFEA09B0}"/>
              </a:ext>
            </a:extLst>
          </p:cNvPr>
          <p:cNvSpPr txBox="1"/>
          <p:nvPr/>
        </p:nvSpPr>
        <p:spPr>
          <a:xfrm>
            <a:off x="5107811" y="7036302"/>
            <a:ext cx="1415918" cy="1523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100" b="1">
              <a:cs typeface="Calibri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D9D98DC-A3DE-4819-BACD-1451DB23D2BA}"/>
              </a:ext>
            </a:extLst>
          </p:cNvPr>
          <p:cNvSpPr/>
          <p:nvPr/>
        </p:nvSpPr>
        <p:spPr>
          <a:xfrm>
            <a:off x="3782314" y="5983803"/>
            <a:ext cx="886849" cy="886849"/>
          </a:xfrm>
          <a:prstGeom prst="rect">
            <a:avLst/>
          </a:prstGeom>
          <a:solidFill>
            <a:srgbClr val="FBC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5AAC854-2E22-419D-B132-096B2F209976}"/>
              </a:ext>
            </a:extLst>
          </p:cNvPr>
          <p:cNvSpPr txBox="1"/>
          <p:nvPr/>
        </p:nvSpPr>
        <p:spPr>
          <a:xfrm>
            <a:off x="3455417" y="6926189"/>
            <a:ext cx="1535764" cy="5816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1050" b="1">
                <a:ea typeface="+mn-lt"/>
                <a:cs typeface="+mn-lt"/>
              </a:rPr>
              <a:t>Siga usando cubrebocas en espacios cerrados donde hay muchas personas y lávese las manos.</a:t>
            </a:r>
            <a:endParaRPr lang="es-MX" b="1">
              <a:ea typeface="+mn-lt"/>
              <a:cs typeface="+mn-l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E98300-042A-4851-9B36-92A1D94631A4}"/>
              </a:ext>
            </a:extLst>
          </p:cNvPr>
          <p:cNvGrpSpPr/>
          <p:nvPr/>
        </p:nvGrpSpPr>
        <p:grpSpPr>
          <a:xfrm>
            <a:off x="3510674" y="2652177"/>
            <a:ext cx="1425250" cy="1393674"/>
            <a:chOff x="3510674" y="2605797"/>
            <a:chExt cx="1425250" cy="139367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C92E1F6-CB79-4454-8F75-4337B1CD1240}"/>
                </a:ext>
              </a:extLst>
            </p:cNvPr>
            <p:cNvGrpSpPr/>
            <p:nvPr/>
          </p:nvGrpSpPr>
          <p:grpSpPr>
            <a:xfrm>
              <a:off x="3782314" y="2605797"/>
              <a:ext cx="886850" cy="878993"/>
              <a:chOff x="5308054" y="1151350"/>
              <a:chExt cx="1912070" cy="189512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8E70612-92D9-41E3-A0B5-16C06E125376}"/>
                  </a:ext>
                </a:extLst>
              </p:cNvPr>
              <p:cNvSpPr/>
              <p:nvPr/>
            </p:nvSpPr>
            <p:spPr>
              <a:xfrm>
                <a:off x="5308054" y="1151350"/>
                <a:ext cx="1912070" cy="1895129"/>
              </a:xfrm>
              <a:prstGeom prst="rect">
                <a:avLst/>
              </a:prstGeom>
              <a:solidFill>
                <a:srgbClr val="96CF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0" name="Graphic 59">
                <a:extLst>
                  <a:ext uri="{FF2B5EF4-FFF2-40B4-BE49-F238E27FC236}">
                    <a16:creationId xmlns:a16="http://schemas.microsoft.com/office/drawing/2014/main" id="{897F88EE-9380-4C72-87E9-2CFBA51EAA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614345" y="1244342"/>
                <a:ext cx="1266835" cy="1747665"/>
              </a:xfrm>
              <a:prstGeom prst="rect">
                <a:avLst/>
              </a:prstGeom>
            </p:spPr>
          </p:pic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2B83FDF-F93F-4618-9DBE-B31F40A0657A}"/>
                </a:ext>
              </a:extLst>
            </p:cNvPr>
            <p:cNvSpPr txBox="1"/>
            <p:nvPr/>
          </p:nvSpPr>
          <p:spPr>
            <a:xfrm>
              <a:off x="3510674" y="3542423"/>
              <a:ext cx="1425250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s-MX" sz="1100" b="1"/>
                <a:t>La vacuna contra COVID-19 para los niños es segura y efectiva.</a:t>
              </a:r>
              <a:endParaRPr lang="es-MX" sz="1100" b="1">
                <a:cs typeface="Calibri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D0B102-4DEF-4AF5-8251-37228C7AFC61}"/>
              </a:ext>
            </a:extLst>
          </p:cNvPr>
          <p:cNvGrpSpPr/>
          <p:nvPr/>
        </p:nvGrpSpPr>
        <p:grpSpPr>
          <a:xfrm>
            <a:off x="3493082" y="974498"/>
            <a:ext cx="1460435" cy="1525401"/>
            <a:chOff x="3493082" y="936398"/>
            <a:chExt cx="1460435" cy="152540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4410D2-E053-4B13-9AF3-7AB02607E8E3}"/>
                </a:ext>
              </a:extLst>
            </p:cNvPr>
            <p:cNvGrpSpPr/>
            <p:nvPr/>
          </p:nvGrpSpPr>
          <p:grpSpPr>
            <a:xfrm>
              <a:off x="3782314" y="936398"/>
              <a:ext cx="886849" cy="886849"/>
              <a:chOff x="3715046" y="1230483"/>
              <a:chExt cx="1906877" cy="190687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C1CE315-88D0-4FAB-B917-12F8669FFDDA}"/>
                  </a:ext>
                </a:extLst>
              </p:cNvPr>
              <p:cNvSpPr/>
              <p:nvPr/>
            </p:nvSpPr>
            <p:spPr>
              <a:xfrm>
                <a:off x="3715046" y="1230483"/>
                <a:ext cx="1906877" cy="1906877"/>
              </a:xfrm>
              <a:prstGeom prst="rect">
                <a:avLst/>
              </a:prstGeom>
              <a:solidFill>
                <a:srgbClr val="1565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4" name="Graphic 53">
                <a:extLst>
                  <a:ext uri="{FF2B5EF4-FFF2-40B4-BE49-F238E27FC236}">
                    <a16:creationId xmlns:a16="http://schemas.microsoft.com/office/drawing/2014/main" id="{4EA2C26A-014B-4A02-8B74-A5A9C7085E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3910661" y="1298402"/>
                <a:ext cx="1508158" cy="1749464"/>
              </a:xfrm>
              <a:prstGeom prst="rect">
                <a:avLst/>
              </a:prstGeom>
            </p:spPr>
          </p:pic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B8A546D-0D96-41A8-AF3B-4B63418BEC93}"/>
                </a:ext>
              </a:extLst>
            </p:cNvPr>
            <p:cNvSpPr txBox="1"/>
            <p:nvPr/>
          </p:nvSpPr>
          <p:spPr>
            <a:xfrm>
              <a:off x="3493082" y="1880101"/>
              <a:ext cx="1460435" cy="5816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MX" sz="1050" b="1">
                  <a:ea typeface="+mn-lt"/>
                  <a:cs typeface="+mn-lt"/>
                </a:rPr>
                <a:t>Es importante vacunar </a:t>
              </a:r>
              <a:br>
                <a:rPr lang="es-MX" sz="1050" b="1">
                  <a:ea typeface="+mn-lt"/>
                  <a:cs typeface="+mn-lt"/>
                </a:rPr>
              </a:br>
              <a:r>
                <a:rPr lang="es-MX" sz="1050" b="1">
                  <a:ea typeface="+mn-lt"/>
                  <a:cs typeface="+mn-lt"/>
                </a:rPr>
                <a:t>a los niños, aunque ya hayan enfermado </a:t>
              </a:r>
              <a:br>
                <a:rPr lang="es-MX" sz="1050" b="1">
                  <a:ea typeface="+mn-lt"/>
                  <a:cs typeface="+mn-lt"/>
                </a:rPr>
              </a:br>
              <a:r>
                <a:rPr lang="es-MX" sz="1050" b="1">
                  <a:ea typeface="+mn-lt"/>
                  <a:cs typeface="+mn-lt"/>
                </a:rPr>
                <a:t>de COVID-19.</a:t>
              </a:r>
              <a:endParaRPr lang="es-MX" sz="1050" b="1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5B5B4C32-5690-42D3-8E0F-8B8D57B90BE8}"/>
              </a:ext>
            </a:extLst>
          </p:cNvPr>
          <p:cNvSpPr/>
          <p:nvPr/>
        </p:nvSpPr>
        <p:spPr>
          <a:xfrm>
            <a:off x="6747715" y="1481814"/>
            <a:ext cx="3314776" cy="453210"/>
          </a:xfrm>
          <a:prstGeom prst="rect">
            <a:avLst/>
          </a:prstGeom>
          <a:solidFill>
            <a:srgbClr val="549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469997-340E-4E4D-9DDD-329EFC5C9422}"/>
              </a:ext>
            </a:extLst>
          </p:cNvPr>
          <p:cNvSpPr txBox="1"/>
          <p:nvPr/>
        </p:nvSpPr>
        <p:spPr>
          <a:xfrm>
            <a:off x="6883993" y="1599277"/>
            <a:ext cx="3029522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ea typeface="+mn-lt"/>
                <a:cs typeface="+mn-lt"/>
              </a:rPr>
              <a:t>BENEFICIOS DE VACUNARSE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180C783-5033-41A5-818F-D7E275EF2D0F}"/>
              </a:ext>
            </a:extLst>
          </p:cNvPr>
          <p:cNvSpPr/>
          <p:nvPr/>
        </p:nvSpPr>
        <p:spPr>
          <a:xfrm>
            <a:off x="6743697" y="5128754"/>
            <a:ext cx="3318795" cy="453210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78000"/>
                </a:srgbClr>
              </a:gs>
              <a:gs pos="63000">
                <a:srgbClr val="C00000">
                  <a:alpha val="85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B90134A-2100-44CE-B08A-1B5B56D1DA59}"/>
              </a:ext>
            </a:extLst>
          </p:cNvPr>
          <p:cNvSpPr txBox="1"/>
          <p:nvPr/>
        </p:nvSpPr>
        <p:spPr>
          <a:xfrm>
            <a:off x="7161591" y="5253958"/>
            <a:ext cx="2630573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ea typeface="+mn-lt"/>
                <a:cs typeface="+mn-lt"/>
              </a:rPr>
              <a:t>RIESGOS DE NO VACUNARSE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4FF3B32-BCBB-4E36-AA4F-850C58A6E173}"/>
              </a:ext>
            </a:extLst>
          </p:cNvPr>
          <p:cNvSpPr txBox="1"/>
          <p:nvPr/>
        </p:nvSpPr>
        <p:spPr>
          <a:xfrm>
            <a:off x="6847784" y="5719373"/>
            <a:ext cx="2980202" cy="17081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s-MX" sz="1200">
                <a:ea typeface="+mn-lt"/>
                <a:cs typeface="+mn-lt"/>
              </a:rPr>
              <a:t>Mayor peligro de infectarse con COVID-19.</a:t>
            </a:r>
            <a:endParaRPr lang="es-MX" sz="120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s-MX" sz="1200">
                <a:ea typeface="+mn-lt"/>
                <a:cs typeface="+mn-lt"/>
              </a:rPr>
              <a:t>Mayor riesgo de enfermarse gravemente, ir al hospital, y morir. </a:t>
            </a:r>
            <a:endParaRPr lang="es-MX" sz="120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s-MX" sz="1200">
                <a:ea typeface="+mn-lt"/>
                <a:cs typeface="+mn-lt"/>
              </a:rPr>
              <a:t>Mayor riesgo de desarrollar síntomas a largo plazo de COVID-19 si se infecta.</a:t>
            </a: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,Sans-Serif" panose="020F0502020204030204" pitchFamily="34" charset="0"/>
              <a:buChar char="x"/>
            </a:pPr>
            <a:r>
              <a:rPr lang="es-MX" sz="1200">
                <a:ea typeface="+mn-lt"/>
                <a:cs typeface="+mn-lt"/>
              </a:rPr>
              <a:t>Mayor riesgo de exposición a nuevas variantes que son más contagiosas </a:t>
            </a:r>
            <a:br>
              <a:rPr lang="es-MX" sz="1200">
                <a:ea typeface="+mn-lt"/>
                <a:cs typeface="+mn-lt"/>
              </a:rPr>
            </a:br>
            <a:r>
              <a:rPr lang="es-MX" sz="1200">
                <a:ea typeface="+mn-lt"/>
                <a:cs typeface="+mn-lt"/>
              </a:rPr>
              <a:t>y peligrosas. 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02A308C-7CEE-4935-B621-3628895777AE}"/>
              </a:ext>
            </a:extLst>
          </p:cNvPr>
          <p:cNvSpPr txBox="1"/>
          <p:nvPr/>
        </p:nvSpPr>
        <p:spPr>
          <a:xfrm>
            <a:off x="6847784" y="2052660"/>
            <a:ext cx="3053031" cy="28931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MX" sz="1200">
                <a:ea typeface="+mn-lt"/>
                <a:cs typeface="+mn-lt"/>
              </a:rPr>
              <a:t>La vacuna protege a los niños y sus familias de enfermarse gravemente y ser hospitalizados.</a:t>
            </a:r>
            <a:endParaRPr lang="es-MX" sz="120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MX" sz="1200">
                <a:ea typeface="+mn-lt"/>
                <a:cs typeface="+mn-lt"/>
              </a:rPr>
              <a:t>La vacunación reduce el número de casos graves y muertes por COVID-19 en su comunidad.</a:t>
            </a:r>
            <a:endParaRPr lang="es-MX" sz="120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MX" sz="1200">
                <a:ea typeface="+mn-lt"/>
                <a:cs typeface="+mn-lt"/>
              </a:rPr>
              <a:t>La vacunación previene que hospitales y proveedores de servicios de salud se saturen de pacientes enfermos con COVID-19 grave. </a:t>
            </a:r>
            <a:endParaRPr lang="es-MX" sz="120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MX" sz="1200">
                <a:ea typeface="+mn-lt"/>
                <a:cs typeface="+mn-lt"/>
              </a:rPr>
              <a:t>Mientras más personas se vacunen en nuestra comunidad, menos tendremos que preocuparnos por las nuevas variantes.</a:t>
            </a:r>
            <a:endParaRPr lang="es-MX" sz="120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MX" sz="1200">
                <a:ea typeface="+mn-lt"/>
                <a:cs typeface="+mn-lt"/>
              </a:rPr>
              <a:t>Entre más personas estén vacunadas, los niños podrán volver más rápido a sus actividades normales.</a:t>
            </a:r>
            <a:endParaRPr lang="es-MX" sz="1200">
              <a:cs typeface="Calibri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F5F32ED-BA3F-4570-8A07-AC8AB4B9934F}"/>
              </a:ext>
            </a:extLst>
          </p:cNvPr>
          <p:cNvSpPr txBox="1"/>
          <p:nvPr/>
        </p:nvSpPr>
        <p:spPr>
          <a:xfrm>
            <a:off x="980986" y="192128"/>
            <a:ext cx="2040948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>
                <a:solidFill>
                  <a:srgbClr val="0E5299"/>
                </a:solidFill>
              </a:rPr>
              <a:t>VACUNA CONTRA COVID-19 </a:t>
            </a:r>
            <a:r>
              <a:rPr lang="es-ES" sz="1600" b="1">
                <a:solidFill>
                  <a:srgbClr val="0E5299"/>
                </a:solidFill>
                <a:cs typeface="Calibri"/>
              </a:rPr>
              <a:t>PARA NIÑOS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CD0DCBD-3FEF-4229-A339-0F2FC7A58552}"/>
              </a:ext>
            </a:extLst>
          </p:cNvPr>
          <p:cNvSpPr/>
          <p:nvPr/>
        </p:nvSpPr>
        <p:spPr>
          <a:xfrm>
            <a:off x="1" y="3707595"/>
            <a:ext cx="3381274" cy="391399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E49E698-502A-4032-A4BF-1A132E2086B9}"/>
              </a:ext>
            </a:extLst>
          </p:cNvPr>
          <p:cNvSpPr txBox="1"/>
          <p:nvPr/>
        </p:nvSpPr>
        <p:spPr>
          <a:xfrm>
            <a:off x="425375" y="3812805"/>
            <a:ext cx="2640425" cy="2077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1500" b="1">
                <a:solidFill>
                  <a:schemeClr val="bg1"/>
                </a:solidFill>
                <a:ea typeface="+mn-lt"/>
                <a:cs typeface="+mn-lt"/>
              </a:rPr>
              <a:t>COMO PROTEGER A SUS HIJOS </a:t>
            </a:r>
            <a:endParaRPr lang="en-US" sz="1500" b="1">
              <a:solidFill>
                <a:schemeClr val="bg1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04400D5-4235-44E3-A0F0-2183C360E0EB}"/>
              </a:ext>
            </a:extLst>
          </p:cNvPr>
          <p:cNvSpPr txBox="1"/>
          <p:nvPr/>
        </p:nvSpPr>
        <p:spPr>
          <a:xfrm>
            <a:off x="268960" y="4188902"/>
            <a:ext cx="2982766" cy="143116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MX" sz="1100">
                <a:ea typeface="+mn-lt"/>
                <a:cs typeface="+mn-lt"/>
              </a:rPr>
              <a:t>Vacúnese y vacune a sus hijos mayores de </a:t>
            </a:r>
            <a:br>
              <a:rPr lang="es-MX" sz="1100">
                <a:ea typeface="+mn-lt"/>
                <a:cs typeface="+mn-lt"/>
              </a:rPr>
            </a:br>
            <a:r>
              <a:rPr lang="es-MX" sz="1100">
                <a:ea typeface="+mn-lt"/>
                <a:cs typeface="+mn-lt"/>
              </a:rPr>
              <a:t>6 meses.</a:t>
            </a:r>
            <a:endParaRPr lang="es-MX" sz="1100">
              <a:cs typeface="Calibri"/>
            </a:endParaRP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MX" sz="1100">
                <a:ea typeface="+mn-lt"/>
                <a:cs typeface="+mn-lt"/>
              </a:rPr>
              <a:t>Use cubrebocas en interiores y exteriores, aunque ya este al corriente con sus vacunas. </a:t>
            </a:r>
            <a:endParaRPr lang="es-MX" sz="1100">
              <a:cs typeface="Calibri" panose="020F0502020204030204"/>
            </a:endParaRP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s-MX" sz="1100">
                <a:ea typeface="+mn-lt"/>
                <a:cs typeface="+mn-lt"/>
              </a:rPr>
              <a:t>Si su hijo está al corriente con sus vacunas y estuvo expuesto a COVID-19, no es necesario que este en cuarentena. Hágale una prueba 5-7 días después de la exposición.</a:t>
            </a:r>
            <a:endParaRPr lang="es-MX" sz="1100">
              <a:cs typeface="Calibri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C21A323-F65B-48A5-B37D-2CE703D9F642}"/>
              </a:ext>
            </a:extLst>
          </p:cNvPr>
          <p:cNvSpPr txBox="1"/>
          <p:nvPr/>
        </p:nvSpPr>
        <p:spPr>
          <a:xfrm>
            <a:off x="1147522" y="5799879"/>
            <a:ext cx="2230099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1600" b="1">
                <a:ea typeface="+mn-lt"/>
                <a:cs typeface="+mn-lt"/>
              </a:rPr>
              <a:t>Recomendaciones </a:t>
            </a:r>
            <a:br>
              <a:rPr lang="es-MX" sz="1600" b="1">
                <a:ea typeface="+mn-lt"/>
                <a:cs typeface="+mn-lt"/>
              </a:rPr>
            </a:br>
            <a:r>
              <a:rPr lang="es-MX" sz="1600" b="1">
                <a:ea typeface="+mn-lt"/>
                <a:cs typeface="+mn-lt"/>
              </a:rPr>
              <a:t>para mujeres</a:t>
            </a:r>
            <a:endParaRPr lang="es-MX" sz="1600" b="1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AB95AEC-6B96-462D-AC34-224E370E066C}"/>
              </a:ext>
            </a:extLst>
          </p:cNvPr>
          <p:cNvSpPr txBox="1"/>
          <p:nvPr/>
        </p:nvSpPr>
        <p:spPr>
          <a:xfrm>
            <a:off x="106895" y="755162"/>
            <a:ext cx="3217953" cy="19312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3038" indent="-112713">
              <a:spcAft>
                <a:spcPts val="400"/>
              </a:spcAft>
              <a:buClr>
                <a:srgbClr val="0E5299"/>
              </a:buClr>
              <a:buSzPct val="100000"/>
              <a:buFont typeface="Wingdings" panose="05000000000000000000" pitchFamily="2" charset="2"/>
              <a:buChar char="Ø"/>
            </a:pPr>
            <a:r>
              <a:rPr lang="es" sz="1050" b="1">
                <a:ea typeface="+mn-lt"/>
                <a:cs typeface="+mn-lt"/>
              </a:rPr>
              <a:t>Niños de 6 meses a 4 años:</a:t>
            </a:r>
            <a:r>
              <a:rPr lang="es" sz="1050">
                <a:ea typeface="+mn-lt"/>
                <a:cs typeface="+mn-lt"/>
              </a:rPr>
              <a:t> 3 dosis de Pfizer, 2 dosis </a:t>
            </a:r>
            <a:br>
              <a:rPr lang="es" sz="1050">
                <a:ea typeface="+mn-lt"/>
                <a:cs typeface="+mn-lt"/>
              </a:rPr>
            </a:br>
            <a:r>
              <a:rPr lang="es" sz="1050">
                <a:ea typeface="+mn-lt"/>
                <a:cs typeface="+mn-lt"/>
              </a:rPr>
              <a:t>de Moderna. No hay refuerzo en este momento.*</a:t>
            </a:r>
            <a:endParaRPr lang="en-US" sz="1050">
              <a:ea typeface="Calibri"/>
              <a:cs typeface="Calibri" panose="020F0502020204030204"/>
            </a:endParaRPr>
          </a:p>
          <a:p>
            <a:pPr marL="173038" indent="-112713">
              <a:spcAft>
                <a:spcPts val="400"/>
              </a:spcAft>
              <a:buClr>
                <a:srgbClr val="0E5299"/>
              </a:buClr>
              <a:buSzPct val="100000"/>
              <a:buFont typeface="Wingdings" panose="05000000000000000000" pitchFamily="2" charset="2"/>
              <a:buChar char="Ø"/>
            </a:pPr>
            <a:r>
              <a:rPr lang="es" sz="1050" b="1">
                <a:ea typeface="+mn-lt"/>
                <a:cs typeface="+mn-lt"/>
              </a:rPr>
              <a:t>Niños mayores de 5 años:</a:t>
            </a:r>
            <a:r>
              <a:rPr lang="es" sz="1050">
                <a:ea typeface="+mn-lt"/>
                <a:cs typeface="+mn-lt"/>
              </a:rPr>
              <a:t> 2 dosis. Pfizer, 1 vacuna </a:t>
            </a:r>
            <a:br>
              <a:rPr lang="es" sz="1050">
                <a:ea typeface="+mn-lt"/>
                <a:cs typeface="+mn-lt"/>
              </a:rPr>
            </a:br>
            <a:r>
              <a:rPr lang="es" sz="1050">
                <a:ea typeface="+mn-lt"/>
                <a:cs typeface="+mn-lt"/>
              </a:rPr>
              <a:t>de refuerzo.*</a:t>
            </a:r>
          </a:p>
          <a:p>
            <a:pPr marL="173038" indent="-112713">
              <a:spcAft>
                <a:spcPts val="400"/>
              </a:spcAft>
              <a:buClr>
                <a:srgbClr val="0E5299"/>
              </a:buClr>
              <a:buSzPct val="100000"/>
              <a:buFont typeface="Wingdings" panose="05000000000000000000" pitchFamily="2" charset="2"/>
              <a:buChar char="Ø"/>
            </a:pPr>
            <a:r>
              <a:rPr lang="es" sz="1050" b="1">
                <a:ea typeface="+mn-lt"/>
                <a:cs typeface="+mn-lt"/>
              </a:rPr>
              <a:t>Niños inmunocomprometidos:</a:t>
            </a:r>
            <a:br>
              <a:rPr lang="es" sz="1050" b="1">
                <a:ea typeface="+mn-lt"/>
                <a:cs typeface="+mn-lt"/>
              </a:rPr>
            </a:br>
            <a:r>
              <a:rPr lang="es" sz="1050" b="1">
                <a:ea typeface="+mn-lt"/>
                <a:cs typeface="+mn-lt"/>
              </a:rPr>
              <a:t>5-11:</a:t>
            </a:r>
            <a:r>
              <a:rPr lang="es" sz="1050">
                <a:ea typeface="+mn-lt"/>
                <a:cs typeface="+mn-lt"/>
              </a:rPr>
              <a:t> 3 dosis más una dosis de refuerzo.</a:t>
            </a:r>
            <a:br>
              <a:rPr lang="es" sz="1050">
                <a:ea typeface="+mn-lt"/>
                <a:cs typeface="+mn-lt"/>
              </a:rPr>
            </a:br>
            <a:r>
              <a:rPr lang="es" sz="1050" b="1">
                <a:ea typeface="+mn-lt"/>
                <a:cs typeface="+mn-lt"/>
              </a:rPr>
              <a:t>12-17: </a:t>
            </a:r>
            <a:r>
              <a:rPr lang="es" sz="1050">
                <a:ea typeface="+mn-lt"/>
                <a:cs typeface="+mn-lt"/>
              </a:rPr>
              <a:t>3 dosis más 2 dosis de refuerzo.</a:t>
            </a:r>
          </a:p>
          <a:p>
            <a:pPr marL="173038" indent="-112713">
              <a:spcAft>
                <a:spcPts val="400"/>
              </a:spcAft>
              <a:buClr>
                <a:srgbClr val="0E5299"/>
              </a:buClr>
              <a:buSzPct val="100000"/>
              <a:buFont typeface="Wingdings" panose="05000000000000000000" pitchFamily="2" charset="2"/>
              <a:buChar char="Ø"/>
            </a:pPr>
            <a:r>
              <a:rPr lang="es" sz="1050" b="1">
                <a:ea typeface="+mn-lt"/>
                <a:cs typeface="+mn-lt"/>
              </a:rPr>
              <a:t>El tiempo entre dosis varía, pero para niños de </a:t>
            </a:r>
            <a:br>
              <a:rPr lang="es" sz="1050" b="1">
                <a:ea typeface="+mn-lt"/>
                <a:cs typeface="+mn-lt"/>
              </a:rPr>
            </a:br>
            <a:r>
              <a:rPr lang="es" sz="1050" b="1">
                <a:ea typeface="+mn-lt"/>
                <a:cs typeface="+mn-lt"/>
              </a:rPr>
              <a:t>12 a 17 años</a:t>
            </a:r>
            <a:r>
              <a:rPr lang="es" sz="1050">
                <a:ea typeface="+mn-lt"/>
                <a:cs typeface="+mn-lt"/>
              </a:rPr>
              <a:t>: 2 dosis, con 8 semanas de diferencia.</a:t>
            </a:r>
            <a:br>
              <a:rPr lang="es" sz="1050">
                <a:ea typeface="+mn-lt"/>
                <a:cs typeface="+mn-lt"/>
              </a:rPr>
            </a:br>
            <a:r>
              <a:rPr lang="es" sz="1050">
                <a:ea typeface="+mn-lt"/>
                <a:cs typeface="+mn-lt"/>
              </a:rPr>
              <a:t>**Visite la página de los CDC para obtener información sobre el tiempo entre las dosis: </a:t>
            </a:r>
            <a:r>
              <a:rPr lang="es" sz="1050">
                <a:ea typeface="+mn-lt"/>
                <a:cs typeface="+mn-lt"/>
                <a:hlinkClick r:id="rId15"/>
              </a:rPr>
              <a:t>https://bit.ly/3zcBgwT</a:t>
            </a:r>
            <a:endParaRPr lang="es" sz="1050">
              <a:ea typeface="+mn-lt"/>
              <a:cs typeface="+mn-lt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F247A29-5D55-4E85-ABEB-BD2C8E643642}"/>
              </a:ext>
            </a:extLst>
          </p:cNvPr>
          <p:cNvSpPr txBox="1"/>
          <p:nvPr/>
        </p:nvSpPr>
        <p:spPr>
          <a:xfrm>
            <a:off x="283686" y="6483130"/>
            <a:ext cx="2953315" cy="109260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s-419" sz="1100">
                <a:ea typeface="+mn-lt"/>
                <a:cs typeface="+mn-lt"/>
              </a:rPr>
              <a:t>Si están embarazadas, amamantando o intentando embarazarse, la vacuna es muy importante para mantener sanas a ellas y a sus bebés.</a:t>
            </a:r>
            <a:endParaRPr lang="en-US" sz="1100">
              <a:ea typeface="+mn-lt"/>
              <a:cs typeface="+mn-lt"/>
            </a:endParaRP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s-419" sz="1100">
                <a:ea typeface="+mn-lt"/>
                <a:cs typeface="+mn-lt"/>
              </a:rPr>
              <a:t>Para adultos y adolescentes entre 18 y 60 años, recomendamos las vacunas de Pfizer o Moderna.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F08C5E1-B5FE-42DF-8B15-A2749134B9D4}"/>
              </a:ext>
            </a:extLst>
          </p:cNvPr>
          <p:cNvGrpSpPr/>
          <p:nvPr/>
        </p:nvGrpSpPr>
        <p:grpSpPr>
          <a:xfrm>
            <a:off x="3501140" y="4329604"/>
            <a:ext cx="1435760" cy="1250502"/>
            <a:chOff x="5135598" y="2604778"/>
            <a:chExt cx="1435760" cy="1250502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6464CD6-8865-46AB-9FBF-1731EA4E91CB}"/>
                </a:ext>
              </a:extLst>
            </p:cNvPr>
            <p:cNvGrpSpPr/>
            <p:nvPr/>
          </p:nvGrpSpPr>
          <p:grpSpPr>
            <a:xfrm>
              <a:off x="5417341" y="2604778"/>
              <a:ext cx="886850" cy="886850"/>
              <a:chOff x="4125623" y="3537465"/>
              <a:chExt cx="1906877" cy="1906877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80092A64-A5F1-48BC-905E-3C5564DD67E9}"/>
                  </a:ext>
                </a:extLst>
              </p:cNvPr>
              <p:cNvSpPr/>
              <p:nvPr/>
            </p:nvSpPr>
            <p:spPr>
              <a:xfrm>
                <a:off x="4125623" y="3537465"/>
                <a:ext cx="1906877" cy="1906877"/>
              </a:xfrm>
              <a:prstGeom prst="rect">
                <a:avLst/>
              </a:prstGeom>
              <a:solidFill>
                <a:srgbClr val="1565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4" name="Graphic 83">
                <a:extLst>
                  <a:ext uri="{FF2B5EF4-FFF2-40B4-BE49-F238E27FC236}">
                    <a16:creationId xmlns:a16="http://schemas.microsoft.com/office/drawing/2014/main" id="{F91DB256-6245-4A85-9184-520D9D5733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4293589" y="3691146"/>
                <a:ext cx="1599516" cy="1599516"/>
              </a:xfrm>
              <a:prstGeom prst="rect">
                <a:avLst/>
              </a:prstGeom>
            </p:spPr>
          </p:pic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1564BBC-A5E1-4137-ABA7-0DDCB508642F}"/>
                </a:ext>
              </a:extLst>
            </p:cNvPr>
            <p:cNvSpPr txBox="1"/>
            <p:nvPr/>
          </p:nvSpPr>
          <p:spPr>
            <a:xfrm>
              <a:off x="5135598" y="3550581"/>
              <a:ext cx="1435760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MX" sz="1100" b="1">
                  <a:ea typeface="+mn-lt"/>
                  <a:cs typeface="+mn-lt"/>
                </a:rPr>
                <a:t>Pero se sentirán mejor</a:t>
              </a:r>
              <a:r>
                <a:rPr lang="es-MX" sz="1100" b="1">
                  <a:cs typeface="Calibri"/>
                </a:rPr>
                <a:t> </a:t>
              </a:r>
              <a:r>
                <a:rPr lang="es-MX" sz="1100" b="1">
                  <a:ea typeface="+mn-lt"/>
                  <a:cs typeface="+mn-lt"/>
                </a:rPr>
                <a:t>después de unos días.</a:t>
              </a:r>
              <a:endParaRPr lang="es-MX" sz="1100" b="1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29FFA3-B3FD-41E1-BF34-9D600622355D}"/>
              </a:ext>
            </a:extLst>
          </p:cNvPr>
          <p:cNvGrpSpPr/>
          <p:nvPr/>
        </p:nvGrpSpPr>
        <p:grpSpPr>
          <a:xfrm>
            <a:off x="5108991" y="974498"/>
            <a:ext cx="1488974" cy="1522483"/>
            <a:chOff x="5108991" y="936398"/>
            <a:chExt cx="1488974" cy="152248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4A7293B-75CF-4A9D-BF15-1AA3A90F80EF}"/>
                </a:ext>
              </a:extLst>
            </p:cNvPr>
            <p:cNvGrpSpPr/>
            <p:nvPr/>
          </p:nvGrpSpPr>
          <p:grpSpPr>
            <a:xfrm>
              <a:off x="5417341" y="936398"/>
              <a:ext cx="886850" cy="886850"/>
              <a:chOff x="2932763" y="1151350"/>
              <a:chExt cx="1906877" cy="1906877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82EC1C3-0E80-45C7-B781-D237CC6D5E82}"/>
                  </a:ext>
                </a:extLst>
              </p:cNvPr>
              <p:cNvSpPr/>
              <p:nvPr/>
            </p:nvSpPr>
            <p:spPr>
              <a:xfrm>
                <a:off x="2932763" y="1151350"/>
                <a:ext cx="1906877" cy="1906877"/>
              </a:xfrm>
              <a:prstGeom prst="rect">
                <a:avLst/>
              </a:prstGeom>
              <a:solidFill>
                <a:srgbClr val="FBC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D3CEE380-ED31-4686-8766-175B44A0857D}"/>
                  </a:ext>
                </a:extLst>
              </p:cNvPr>
              <p:cNvGrpSpPr/>
              <p:nvPr/>
            </p:nvGrpSpPr>
            <p:grpSpPr>
              <a:xfrm>
                <a:off x="3099945" y="1305653"/>
                <a:ext cx="1598270" cy="1598270"/>
                <a:chOff x="3087066" y="1180601"/>
                <a:chExt cx="1598270" cy="1598270"/>
              </a:xfrm>
            </p:grpSpPr>
            <p:pic>
              <p:nvPicPr>
                <p:cNvPr id="57" name="Graphic 56">
                  <a:extLst>
                    <a:ext uri="{FF2B5EF4-FFF2-40B4-BE49-F238E27FC236}">
                      <a16:creationId xmlns:a16="http://schemas.microsoft.com/office/drawing/2014/main" id="{AFFC318B-A2A2-472C-A734-5ADEA79C36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08538" y="1637169"/>
                  <a:ext cx="1155326" cy="685134"/>
                </a:xfrm>
                <a:prstGeom prst="rect">
                  <a:avLst/>
                </a:prstGeom>
              </p:spPr>
            </p:pic>
            <p:sp>
              <p:nvSpPr>
                <p:cNvPr id="58" name="&quot;Not Allowed&quot; Symbol 57">
                  <a:extLst>
                    <a:ext uri="{FF2B5EF4-FFF2-40B4-BE49-F238E27FC236}">
                      <a16:creationId xmlns:a16="http://schemas.microsoft.com/office/drawing/2014/main" id="{3A6B56FC-26C3-4FEC-AF05-0EC230BE253C}"/>
                    </a:ext>
                  </a:extLst>
                </p:cNvPr>
                <p:cNvSpPr/>
                <p:nvPr/>
              </p:nvSpPr>
              <p:spPr>
                <a:xfrm>
                  <a:off x="3087066" y="1180601"/>
                  <a:ext cx="1598270" cy="1598270"/>
                </a:xfrm>
                <a:prstGeom prst="noSmoking">
                  <a:avLst>
                    <a:gd name="adj" fmla="val 6984"/>
                  </a:avLst>
                </a:prstGeom>
                <a:solidFill>
                  <a:srgbClr val="FF0000">
                    <a:alpha val="6509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3A254BB-728B-46FC-AE36-69A08FD9FC00}"/>
                </a:ext>
              </a:extLst>
            </p:cNvPr>
            <p:cNvSpPr txBox="1"/>
            <p:nvPr/>
          </p:nvSpPr>
          <p:spPr>
            <a:xfrm>
              <a:off x="5108991" y="1877183"/>
              <a:ext cx="1488974" cy="5816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MX" sz="1050" b="1">
                  <a:ea typeface="+mn-lt"/>
                  <a:cs typeface="+mn-lt"/>
                </a:rPr>
                <a:t>Es completamente GRATUITA. NO</a:t>
              </a:r>
              <a:r>
                <a:rPr lang="es-MX" sz="1050" b="1">
                  <a:cs typeface="Calibri"/>
                </a:rPr>
                <a:t> </a:t>
              </a:r>
              <a:r>
                <a:rPr lang="es-MX" sz="1050" b="1">
                  <a:ea typeface="+mn-lt"/>
                  <a:cs typeface="+mn-lt"/>
                </a:rPr>
                <a:t>se </a:t>
              </a:r>
              <a:br>
                <a:rPr lang="es-MX" sz="1050" b="1">
                  <a:ea typeface="+mn-lt"/>
                  <a:cs typeface="+mn-lt"/>
                </a:rPr>
              </a:br>
              <a:r>
                <a:rPr lang="es-MX" sz="1050" b="1">
                  <a:ea typeface="+mn-lt"/>
                  <a:cs typeface="+mn-lt"/>
                </a:rPr>
                <a:t>requiere ninguna </a:t>
              </a:r>
              <a:br>
                <a:rPr lang="es-MX" sz="1050" b="1">
                  <a:ea typeface="+mn-lt"/>
                  <a:cs typeface="+mn-lt"/>
                </a:rPr>
              </a:br>
              <a:r>
                <a:rPr lang="es-MX" sz="1050" b="1">
                  <a:ea typeface="+mn-lt"/>
                  <a:cs typeface="+mn-lt"/>
                </a:rPr>
                <a:t>forma de identificación.</a:t>
              </a:r>
              <a:endParaRPr lang="es-MX" sz="1050" b="1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AE24148-D65E-4287-91A0-7DB969F37A63}"/>
              </a:ext>
            </a:extLst>
          </p:cNvPr>
          <p:cNvGrpSpPr/>
          <p:nvPr/>
        </p:nvGrpSpPr>
        <p:grpSpPr>
          <a:xfrm>
            <a:off x="5089941" y="5980655"/>
            <a:ext cx="1508024" cy="1499532"/>
            <a:chOff x="5099466" y="5955255"/>
            <a:chExt cx="1508024" cy="1499532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A300940-612E-4434-A90A-166319E03B88}"/>
                </a:ext>
              </a:extLst>
            </p:cNvPr>
            <p:cNvGrpSpPr/>
            <p:nvPr/>
          </p:nvGrpSpPr>
          <p:grpSpPr>
            <a:xfrm>
              <a:off x="5417341" y="5955255"/>
              <a:ext cx="884649" cy="923803"/>
              <a:chOff x="5310651" y="6616319"/>
              <a:chExt cx="1906877" cy="1991273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ECC08A2-238A-4CB1-8AE0-794CADCFE2CA}"/>
                  </a:ext>
                </a:extLst>
              </p:cNvPr>
              <p:cNvSpPr/>
              <p:nvPr/>
            </p:nvSpPr>
            <p:spPr>
              <a:xfrm>
                <a:off x="5310651" y="6616319"/>
                <a:ext cx="1906877" cy="1906877"/>
              </a:xfrm>
              <a:prstGeom prst="rect">
                <a:avLst/>
              </a:prstGeom>
              <a:solidFill>
                <a:srgbClr val="96CF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Graphic 69">
                <a:extLst>
                  <a:ext uri="{FF2B5EF4-FFF2-40B4-BE49-F238E27FC236}">
                    <a16:creationId xmlns:a16="http://schemas.microsoft.com/office/drawing/2014/main" id="{A5138267-2CC7-4BD0-98E1-87BB31AA73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5538062" y="6700715"/>
                <a:ext cx="1496071" cy="1906877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DC777A-2B14-4520-B26B-AA08056F7C69}"/>
                </a:ext>
              </a:extLst>
            </p:cNvPr>
            <p:cNvSpPr txBox="1"/>
            <p:nvPr/>
          </p:nvSpPr>
          <p:spPr>
            <a:xfrm>
              <a:off x="5099466" y="6900789"/>
              <a:ext cx="1508024" cy="55399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MX" sz="1000" b="1">
                  <a:ea typeface="+mn-lt"/>
                  <a:cs typeface="+mn-lt"/>
                </a:rPr>
                <a:t>¡Vacunarse protege a los niños como a otras personas de enfermarse gravemente </a:t>
              </a:r>
              <a:br>
                <a:rPr lang="es-MX" sz="1000" b="1">
                  <a:ea typeface="+mn-lt"/>
                  <a:cs typeface="+mn-lt"/>
                </a:rPr>
              </a:br>
              <a:r>
                <a:rPr lang="es-MX" sz="1000" b="1">
                  <a:ea typeface="+mn-lt"/>
                  <a:cs typeface="+mn-lt"/>
                </a:rPr>
                <a:t>por COVID-19!</a:t>
              </a:r>
              <a:endParaRPr lang="en-US" sz="1600" b="1">
                <a:ea typeface="+mn-lt"/>
                <a:cs typeface="+mn-lt"/>
              </a:endParaRPr>
            </a:p>
          </p:txBody>
        </p:sp>
      </p:grpSp>
      <p:pic>
        <p:nvPicPr>
          <p:cNvPr id="83" name="Picture 82" descr="A picture containing text&#10;&#10;Description automatically generated">
            <a:extLst>
              <a:ext uri="{FF2B5EF4-FFF2-40B4-BE49-F238E27FC236}">
                <a16:creationId xmlns:a16="http://schemas.microsoft.com/office/drawing/2014/main" id="{9F999D68-7C24-FC59-4BB1-A16452DF976E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7"/>
          <a:stretch/>
        </p:blipFill>
        <p:spPr>
          <a:xfrm>
            <a:off x="3817354" y="6019808"/>
            <a:ext cx="818281" cy="845497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0E8A317C-2973-717B-BBF5-9AA280CB0B6F}"/>
              </a:ext>
            </a:extLst>
          </p:cNvPr>
          <p:cNvSpPr txBox="1"/>
          <p:nvPr/>
        </p:nvSpPr>
        <p:spPr>
          <a:xfrm>
            <a:off x="130971" y="2757840"/>
            <a:ext cx="3053032" cy="8335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60325">
              <a:spcAft>
                <a:spcPts val="200"/>
              </a:spcAft>
              <a:buClr>
                <a:srgbClr val="0E5299"/>
              </a:buClr>
              <a:buSzPct val="100000"/>
            </a:pPr>
            <a:r>
              <a:rPr lang="es" sz="1050">
                <a:ea typeface="+mn-lt"/>
                <a:cs typeface="+mn-lt"/>
              </a:rPr>
              <a:t>*La dosis de refuerzo de Moderna para ambos grupos de edad se espera pronto.</a:t>
            </a:r>
          </a:p>
          <a:p>
            <a:pPr marL="60325">
              <a:spcAft>
                <a:spcPts val="200"/>
              </a:spcAft>
              <a:buClr>
                <a:srgbClr val="0E5299"/>
              </a:buClr>
              <a:buSzPct val="100000"/>
            </a:pPr>
            <a:r>
              <a:rPr lang="es" sz="1050">
                <a:ea typeface="+mn-lt"/>
                <a:cs typeface="+mn-lt"/>
              </a:rPr>
              <a:t>** Los CDC recomiendan este esquema de vacunación alterado para reducir el riesgo muy pequeño de miocarditis entre adolescentes masculinos.</a:t>
            </a:r>
            <a:endParaRPr lang="es" sz="105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2683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1a82cfb-08d0-4eac-a8a5-9ca94e9619de">
      <UserInfo>
        <DisplayName>Alma Galvan</DisplayName>
        <AccountId>20</AccountId>
        <AccountType/>
      </UserInfo>
      <UserInfo>
        <DisplayName>Noel Dufrene</DisplayName>
        <AccountId>328</AccountId>
        <AccountType/>
      </UserInfo>
      <UserInfo>
        <DisplayName>Esther Rojas</DisplayName>
        <AccountId>999</AccountId>
        <AccountType/>
      </UserInfo>
      <UserInfo>
        <DisplayName>Amy Liebman</DisplayName>
        <AccountId>13</AccountId>
        <AccountType/>
      </UserInfo>
    </SharedWithUsers>
    <lcf76f155ced4ddcb4097134ff3c332f xmlns="75afdd44-4aa4-4d0a-9dc0-7606fd3e2ef5">
      <Terms xmlns="http://schemas.microsoft.com/office/infopath/2007/PartnerControls"/>
    </lcf76f155ced4ddcb4097134ff3c332f>
    <TaxCatchAll xmlns="41a82cfb-08d0-4eac-a8a5-9ca94e9619d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6" ma:contentTypeDescription="Create a new document." ma:contentTypeScope="" ma:versionID="7b29fe4afdd2855c9387aabe9f1a1d22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e7d22e23de2cf0cd3ffd979b46d59241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ce98c3-52f6-45e3-858d-f92ed8f83f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00e72db-c2aa-41da-91da-e234c5c619be}" ma:internalName="TaxCatchAll" ma:showField="CatchAllData" ma:web="41a82cfb-08d0-4eac-a8a5-9ca94e961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0C9791-0C68-4692-80D1-3058BBD0918D}">
  <ds:schemaRefs>
    <ds:schemaRef ds:uri="41a82cfb-08d0-4eac-a8a5-9ca94e9619de"/>
    <ds:schemaRef ds:uri="75afdd44-4aa4-4d0a-9dc0-7606fd3e2ef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5F824A7-AFC6-422E-A431-0528E1334E05}">
  <ds:schemaRefs>
    <ds:schemaRef ds:uri="41a82cfb-08d0-4eac-a8a5-9ca94e9619de"/>
    <ds:schemaRef ds:uri="75afdd44-4aa4-4d0a-9dc0-7606fd3e2e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C31A789-22A4-42AD-9555-79F54CF048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2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2022-7-11 niños y la vacuna contra COVID Trifold Handout</dc:title>
  <dc:creator>Migrant Clinicians Network</dc:creator>
  <cp:revision>2</cp:revision>
  <cp:lastPrinted>2021-11-03T19:39:04Z</cp:lastPrinted>
  <dcterms:created xsi:type="dcterms:W3CDTF">2021-06-09T15:49:13Z</dcterms:created>
  <dcterms:modified xsi:type="dcterms:W3CDTF">2022-07-15T20:25:30Z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  <property fmtid="{D5CDD505-2E9C-101B-9397-08002B2CF9AE}" pid="3" name="MediaServiceImageTags">
    <vt:lpwstr/>
  </property>
</Properties>
</file>